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70" r:id="rId5"/>
    <p:sldId id="271" r:id="rId6"/>
    <p:sldId id="273" r:id="rId7"/>
    <p:sldId id="272" r:id="rId8"/>
    <p:sldId id="274" r:id="rId9"/>
    <p:sldId id="276" r:id="rId10"/>
    <p:sldId id="275" r:id="rId11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 userDrawn="1"/>
        </p:nvSpPr>
        <p:spPr>
          <a:xfrm>
            <a:off x="1561680" y="6392160"/>
            <a:ext cx="175788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9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@MACMILLAN Profesional</a:t>
            </a:r>
            <a:endParaRPr lang="es-ES" sz="900" b="0" strike="noStrike" spc="-1">
              <a:latin typeface="Arial"/>
            </a:endParaRPr>
          </a:p>
        </p:txBody>
      </p:sp>
      <p:pic>
        <p:nvPicPr>
          <p:cNvPr id="3" name="Imagen 2"/>
          <p:cNvPicPr/>
          <p:nvPr userDrawn="1"/>
        </p:nvPicPr>
        <p:blipFill>
          <a:blip r:embed="rId2"/>
          <a:stretch/>
        </p:blipFill>
        <p:spPr>
          <a:xfrm>
            <a:off x="365400" y="342360"/>
            <a:ext cx="1049040" cy="627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7526520" y="822600"/>
            <a:ext cx="78984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1" strike="noStrike" spc="-1">
                <a:solidFill>
                  <a:srgbClr val="00B4D5"/>
                </a:solidFill>
                <a:latin typeface="Open Sans"/>
                <a:ea typeface="DejaVu Sans"/>
              </a:rPr>
              <a:t>Unidad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067960" y="135360"/>
            <a:ext cx="675360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600" b="1" spc="-1" dirty="0">
                <a:solidFill>
                  <a:srgbClr val="0083BB"/>
                </a:solidFill>
                <a:latin typeface="Open Sans"/>
              </a:rPr>
              <a:t>1</a:t>
            </a:r>
            <a:endParaRPr lang="es-ES" sz="6600" b="0" strike="noStrike" spc="-1" dirty="0"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74328" y="3244334"/>
            <a:ext cx="4731167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3200" b="1" spc="-1" dirty="0">
                <a:solidFill>
                  <a:srgbClr val="0083BB"/>
                </a:solidFill>
                <a:latin typeface="Open Sans"/>
              </a:rPr>
              <a:t>El sistema financiero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sz="3200" b="1" spc="-1" dirty="0">
                <a:solidFill>
                  <a:srgbClr val="0083BB"/>
                </a:solidFill>
                <a:latin typeface="Open Sans"/>
              </a:rPr>
              <a:t>español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3200" dirty="0">
                <a:solidFill>
                  <a:srgbClr val="00B4D5"/>
                </a:solidFill>
                <a:latin typeface="Calibri" pitchFamily="34" charset="0"/>
              </a:rPr>
              <a:t>Agentes del sector asegurador español</a:t>
            </a:r>
            <a:endParaRPr lang="en-US" altLang="es-ES" sz="3200" dirty="0">
              <a:solidFill>
                <a:srgbClr val="00B4D5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25875" y="1255428"/>
            <a:ext cx="5699125" cy="292100"/>
          </a:xfrm>
          <a:prstGeom prst="rect">
            <a:avLst/>
          </a:prstGeom>
          <a:solidFill>
            <a:srgbClr val="00B4D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300" b="1" dirty="0">
                <a:solidFill>
                  <a:schemeClr val="tx1"/>
                </a:solidFill>
                <a:cs typeface="Arial" pitchFamily="34" charset="0"/>
              </a:rPr>
              <a:t>Intermediarios supervisados por la DGSFP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042AEC-D3B3-C87D-2362-376CF6FE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33" y="1689800"/>
            <a:ext cx="6963747" cy="4267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3"/>
          <a:srcRect t="1291"/>
          <a:stretch>
            <a:fillRect/>
          </a:stretch>
        </p:blipFill>
        <p:spPr bwMode="auto">
          <a:xfrm>
            <a:off x="2352569" y="531959"/>
            <a:ext cx="54737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El sistema financiero</a:t>
            </a:r>
            <a:endParaRPr kumimoji="0" lang="en-US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B4D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25650" y="1285859"/>
            <a:ext cx="6118250" cy="1013995"/>
          </a:xfrm>
          <a:prstGeom prst="rect">
            <a:avLst/>
          </a:prstGeom>
          <a:noFill/>
          <a:ln w="9525">
            <a:solidFill>
              <a:srgbClr val="0083BB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s-ES" sz="1400" dirty="0"/>
              <a:t>El </a:t>
            </a:r>
            <a:r>
              <a:rPr lang="es-ES" sz="1400" b="1" dirty="0"/>
              <a:t>sistema financiero </a:t>
            </a:r>
            <a:r>
              <a:rPr lang="es-ES" sz="1400" dirty="0"/>
              <a:t>es un conjunto de instituciones (autoridades e intermediarios financieros), mercados e instrumentos financieros con la función de canalizar el ahorro de los agentes con excedentes financieros a aquellos con necesidades.</a:t>
            </a:r>
            <a:endParaRPr lang="es-ES" altLang="es-ES" sz="1300" dirty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13447" y="5280607"/>
            <a:ext cx="5699125" cy="292100"/>
          </a:xfrm>
          <a:prstGeom prst="rect">
            <a:avLst/>
          </a:prstGeom>
          <a:solidFill>
            <a:srgbClr val="00B4D5"/>
          </a:solidFill>
          <a:ln w="9525">
            <a:solidFill>
              <a:srgbClr val="00B4D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ES" sz="1300" b="1" dirty="0">
                <a:solidFill>
                  <a:schemeClr val="bg1"/>
                </a:solidFill>
              </a:rPr>
              <a:t>Otras funciones del sistema financiero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13447" y="5579346"/>
            <a:ext cx="5699125" cy="531813"/>
          </a:xfrm>
          <a:prstGeom prst="rect">
            <a:avLst/>
          </a:prstGeom>
          <a:ln w="9525" cap="flat" cmpd="sng" algn="ctr">
            <a:solidFill>
              <a:srgbClr val="00B4D5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-"/>
              <a:defRPr/>
            </a:pPr>
            <a:r>
              <a:rPr lang="es-ES" altLang="es-ES" sz="1300" dirty="0">
                <a:solidFill>
                  <a:srgbClr val="000000"/>
                </a:solidFill>
              </a:rPr>
              <a:t> Facilitar medios para realizar la gestión de cobros y pagos de tesorería.</a:t>
            </a:r>
          </a:p>
          <a:p>
            <a:pPr algn="ctr" eaLnBrk="1" hangingPunct="1">
              <a:spcBef>
                <a:spcPct val="20000"/>
              </a:spcBef>
              <a:buFontTx/>
              <a:buChar char="-"/>
              <a:defRPr/>
            </a:pPr>
            <a:r>
              <a:rPr lang="es-ES" altLang="es-ES" sz="1300" dirty="0">
                <a:solidFill>
                  <a:srgbClr val="000000"/>
                </a:solidFill>
              </a:rPr>
              <a:t> Proporcionar herramientas para la gestión de los riesgos (seguros).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418" y="2419928"/>
            <a:ext cx="2110170" cy="274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El sistema financiero</a:t>
            </a:r>
            <a:endParaRPr kumimoji="0" lang="en-US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B4D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10 Llamada de flecha a la derecha"/>
          <p:cNvSpPr/>
          <p:nvPr/>
        </p:nvSpPr>
        <p:spPr>
          <a:xfrm>
            <a:off x="2344912" y="1347788"/>
            <a:ext cx="2124075" cy="114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11"/>
            </a:avLst>
          </a:prstGeom>
          <a:solidFill>
            <a:srgbClr val="00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Autoridades financieras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4742037" y="1530350"/>
            <a:ext cx="3178175" cy="738188"/>
          </a:xfrm>
          <a:prstGeom prst="rect">
            <a:avLst/>
          </a:prstGeom>
          <a:solidFill>
            <a:srgbClr val="00B4D5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s-ES" altLang="es-ES" sz="1400" dirty="0">
                <a:solidFill>
                  <a:srgbClr val="000000"/>
                </a:solidFill>
              </a:rPr>
              <a:t>Son las encargadas de velar por el correcto funcionamiento y la estabilidad del sistema financiero.</a:t>
            </a:r>
            <a:endParaRPr lang="es-ES" altLang="es-ES" sz="1400" dirty="0"/>
          </a:p>
        </p:txBody>
      </p:sp>
      <p:sp>
        <p:nvSpPr>
          <p:cNvPr id="13" name="12 Llamada de flecha a la derecha"/>
          <p:cNvSpPr/>
          <p:nvPr/>
        </p:nvSpPr>
        <p:spPr>
          <a:xfrm>
            <a:off x="2344912" y="2589213"/>
            <a:ext cx="2124075" cy="114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11"/>
            </a:avLst>
          </a:prstGeom>
          <a:solidFill>
            <a:srgbClr val="00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Intermediarios  financieros</a:t>
            </a:r>
          </a:p>
        </p:txBody>
      </p: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4742037" y="2370138"/>
            <a:ext cx="3178175" cy="1384300"/>
          </a:xfrm>
          <a:prstGeom prst="rect">
            <a:avLst/>
          </a:prstGeom>
          <a:solidFill>
            <a:srgbClr val="00B4D5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s-ES" altLang="es-ES" sz="1400">
                <a:solidFill>
                  <a:srgbClr val="000000"/>
                </a:solidFill>
              </a:rPr>
              <a:t>Son aquellos que ponen en contacto a las personas con necesidades financieras con las que poseen excedentes financieros. Existen intermediarios bancarios y no bancarios.</a:t>
            </a:r>
            <a:endParaRPr lang="es-ES" altLang="es-ES" sz="1400"/>
          </a:p>
        </p:txBody>
      </p:sp>
      <p:sp>
        <p:nvSpPr>
          <p:cNvPr id="15" name="14 Llamada de flecha a la derecha"/>
          <p:cNvSpPr/>
          <p:nvPr/>
        </p:nvSpPr>
        <p:spPr>
          <a:xfrm>
            <a:off x="2365550" y="3816350"/>
            <a:ext cx="2124075" cy="114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11"/>
            </a:avLst>
          </a:prstGeom>
          <a:solidFill>
            <a:srgbClr val="00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Instrumentos financieros</a:t>
            </a:r>
          </a:p>
        </p:txBody>
      </p:sp>
      <p:sp>
        <p:nvSpPr>
          <p:cNvPr id="16" name="15 Llamada de flecha a la derecha"/>
          <p:cNvSpPr/>
          <p:nvPr/>
        </p:nvSpPr>
        <p:spPr>
          <a:xfrm>
            <a:off x="2365550" y="5057775"/>
            <a:ext cx="2124075" cy="114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011"/>
            </a:avLst>
          </a:prstGeom>
          <a:solidFill>
            <a:srgbClr val="00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Mercados financieros</a:t>
            </a:r>
          </a:p>
        </p:txBody>
      </p: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4742037" y="3867150"/>
            <a:ext cx="3178175" cy="1169988"/>
          </a:xfrm>
          <a:prstGeom prst="rect">
            <a:avLst/>
          </a:prstGeom>
          <a:solidFill>
            <a:srgbClr val="00B4D5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s-ES" altLang="es-ES" sz="1400">
                <a:solidFill>
                  <a:srgbClr val="000000"/>
                </a:solidFill>
              </a:rPr>
              <a:t>Son aquellos contratos que dan lugar a un activo financiero en una empresa o entidad y a un pasivo financiero o a un instrumento de patrimonio en otra.</a:t>
            </a:r>
            <a:endParaRPr lang="es-ES" altLang="es-ES" sz="1400"/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4742037" y="5145088"/>
            <a:ext cx="3178175" cy="954087"/>
          </a:xfrm>
          <a:prstGeom prst="rect">
            <a:avLst/>
          </a:prstGeom>
          <a:solidFill>
            <a:srgbClr val="00B4D5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s-ES" altLang="es-ES" sz="1400" dirty="0">
                <a:solidFill>
                  <a:srgbClr val="000000"/>
                </a:solidFill>
              </a:rPr>
              <a:t>Son los lugares de encuentro, físicos o virtuales, entre quienes ofrecen instrumentos financieros y quienes los demandan.</a:t>
            </a:r>
            <a:endParaRPr lang="es-ES" altLang="es-E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Agentes del sector bancario</a:t>
            </a:r>
            <a:r>
              <a:rPr kumimoji="0" lang="es-ES" altLang="es-ES" sz="3200" b="0" i="0" u="none" strike="noStrike" kern="1200" cap="none" spc="0" normalizeH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español</a:t>
            </a:r>
            <a:endParaRPr kumimoji="0" lang="en-US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B4D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626456" y="1550394"/>
            <a:ext cx="2844800" cy="292100"/>
          </a:xfrm>
          <a:prstGeom prst="rect">
            <a:avLst/>
          </a:prstGeom>
          <a:noFill/>
          <a:ln w="19050">
            <a:solidFill>
              <a:srgbClr val="00B4D5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s-ES" altLang="es-ES" sz="1300" kern="0" dirty="0">
                <a:latin typeface="+mn-lt"/>
              </a:rPr>
              <a:t>Instituciones de la Unión Europa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723" y="2066925"/>
            <a:ext cx="7048500" cy="306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Agentes del sector bancario</a:t>
            </a:r>
            <a:r>
              <a:rPr kumimoji="0" lang="es-ES" altLang="es-ES" sz="3200" b="0" i="0" u="none" strike="noStrike" kern="1200" cap="none" spc="0" normalizeH="0" noProof="0" dirty="0">
                <a:ln>
                  <a:noFill/>
                </a:ln>
                <a:solidFill>
                  <a:srgbClr val="00B4D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español</a:t>
            </a:r>
            <a:endParaRPr kumimoji="0" lang="en-US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B4D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3913794" y="1552826"/>
            <a:ext cx="2376487" cy="296862"/>
          </a:xfrm>
          <a:prstGeom prst="rect">
            <a:avLst/>
          </a:prstGeom>
          <a:noFill/>
          <a:ln w="19050">
            <a:solidFill>
              <a:srgbClr val="00B4D5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s-ES" altLang="es-ES" sz="1300" kern="0" dirty="0"/>
              <a:t>Instituciones de España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2266950"/>
            <a:ext cx="7200900" cy="271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3200" dirty="0">
                <a:solidFill>
                  <a:srgbClr val="00B4D5"/>
                </a:solidFill>
                <a:latin typeface="Calibri" pitchFamily="34" charset="0"/>
              </a:rPr>
              <a:t>Agentes del sector bancario español</a:t>
            </a:r>
            <a:endParaRPr lang="en-US" altLang="es-ES" sz="3200" dirty="0">
              <a:solidFill>
                <a:srgbClr val="00B4D5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7341" y="1126844"/>
            <a:ext cx="5774472" cy="50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3200" dirty="0">
                <a:solidFill>
                  <a:srgbClr val="00B4D5"/>
                </a:solidFill>
                <a:latin typeface="Calibri" pitchFamily="34" charset="0"/>
              </a:rPr>
              <a:t>Agentes del sector de los valores mobiliarios</a:t>
            </a:r>
            <a:endParaRPr lang="en-US" altLang="es-ES" sz="3200" dirty="0">
              <a:solidFill>
                <a:srgbClr val="00B4D5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25650" y="1285860"/>
            <a:ext cx="6118250" cy="1309558"/>
          </a:xfrm>
          <a:prstGeom prst="rect">
            <a:avLst/>
          </a:prstGeom>
          <a:noFill/>
          <a:ln w="9525">
            <a:solidFill>
              <a:srgbClr val="0083BB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s-ES" sz="1400" dirty="0"/>
              <a:t>Los agentes económicos pueden conseguir financiación mediante la emisión de valores mobiliarios (acciones, obligaciones, etc.). Estos se adquirirán a través de unos intermediarios financieros. La relevancia de esta actividad en la economía implica su vigilancia por una institución oficial como la Comisión Nacional del Mercado de Valores (CNMV).</a:t>
            </a:r>
            <a:endParaRPr lang="es-ES" altLang="es-ES" sz="1300" dirty="0">
              <a:solidFill>
                <a:srgbClr val="000000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762856" y="3185238"/>
            <a:ext cx="4751388" cy="292100"/>
          </a:xfrm>
          <a:prstGeom prst="rect">
            <a:avLst/>
          </a:prstGeom>
          <a:noFill/>
          <a:ln w="19050">
            <a:solidFill>
              <a:srgbClr val="00B4D5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s-ES" altLang="es-ES" sz="1300" kern="0" dirty="0">
                <a:latin typeface="+mn-lt"/>
              </a:rPr>
              <a:t>Instituciones públicas y valores mobiliarios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453" y="3643320"/>
            <a:ext cx="6698095" cy="134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/>
          <p:nvPr/>
        </p:nvPicPr>
        <p:blipFill>
          <a:blip r:embed="rId2"/>
          <a:stretch/>
        </p:blipFill>
        <p:spPr>
          <a:xfrm>
            <a:off x="7684560" y="6203880"/>
            <a:ext cx="1181520" cy="399600"/>
          </a:xfrm>
          <a:prstGeom prst="rect">
            <a:avLst/>
          </a:prstGeom>
          <a:ln>
            <a:noFill/>
          </a:ln>
        </p:spPr>
      </p:pic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8191500" y="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200" b="1" dirty="0">
                <a:solidFill>
                  <a:srgbClr val="0083BB"/>
                </a:solidFill>
                <a:ea typeface="Open Sans"/>
                <a:cs typeface="Open Sans"/>
              </a:rPr>
              <a:t>Unidad 1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 bwMode="auto">
          <a:xfrm>
            <a:off x="1401763" y="620713"/>
            <a:ext cx="7748587" cy="492443"/>
          </a:xfrm>
          <a:prstGeom prst="rect">
            <a:avLst/>
          </a:prstGeo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3200" dirty="0">
                <a:solidFill>
                  <a:srgbClr val="00B4D5"/>
                </a:solidFill>
                <a:latin typeface="Calibri" pitchFamily="34" charset="0"/>
              </a:rPr>
              <a:t>Agentes del sector de los valores mobiliarios</a:t>
            </a:r>
            <a:endParaRPr lang="en-US" altLang="es-ES" sz="3200" dirty="0">
              <a:solidFill>
                <a:srgbClr val="00B4D5"/>
              </a:solidFill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25875" y="1523272"/>
            <a:ext cx="5699125" cy="292100"/>
          </a:xfrm>
          <a:prstGeom prst="rect">
            <a:avLst/>
          </a:prstGeom>
          <a:solidFill>
            <a:srgbClr val="00B4D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300" b="1" dirty="0">
                <a:solidFill>
                  <a:schemeClr val="tx1"/>
                </a:solidFill>
                <a:cs typeface="Arial" pitchFamily="34" charset="0"/>
              </a:rPr>
              <a:t>Intermediarios financieros supervisados por la CNMV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706" y="2142836"/>
            <a:ext cx="6651462" cy="33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2CF62C539F3A4CAFFF5385648CD41C" ma:contentTypeVersion="15" ma:contentTypeDescription="Crear nuevo documento." ma:contentTypeScope="" ma:versionID="03a0aa87844675b66ab75cd39fb163c6">
  <xsd:schema xmlns:xsd="http://www.w3.org/2001/XMLSchema" xmlns:xs="http://www.w3.org/2001/XMLSchema" xmlns:p="http://schemas.microsoft.com/office/2006/metadata/properties" xmlns:ns2="c2054961-9ca7-4b1d-a938-221454b1fa5d" xmlns:ns3="0cb7bcbe-78d5-4388-a7ec-1f5835c9a8ad" targetNamespace="http://schemas.microsoft.com/office/2006/metadata/properties" ma:root="true" ma:fieldsID="8e596702251a8c63fc4561b7712c5572" ns2:_="" ns3:_="">
    <xsd:import namespace="c2054961-9ca7-4b1d-a938-221454b1fa5d"/>
    <xsd:import namespace="0cb7bcbe-78d5-4388-a7ec-1f5835c9a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961-9ca7-4b1d-a938-221454b1f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4fb58666-e629-4e5a-b780-b8dcc15b3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7bcbe-78d5-4388-a7ec-1f5835c9a8a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7746a1-352d-456a-a06a-5a3c5d1f79ea}" ma:internalName="TaxCatchAll" ma:showField="CatchAllData" ma:web="0cb7bcbe-78d5-4388-a7ec-1f5835c9a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b7bcbe-78d5-4388-a7ec-1f5835c9a8ad" xsi:nil="true"/>
    <lcf76f155ced4ddcb4097134ff3c332f xmlns="c2054961-9ca7-4b1d-a938-221454b1fa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2927B-554B-46EA-9C0A-B50B0E75A5FF}"/>
</file>

<file path=customXml/itemProps2.xml><?xml version="1.0" encoding="utf-8"?>
<ds:datastoreItem xmlns:ds="http://schemas.openxmlformats.org/officeDocument/2006/customXml" ds:itemID="{98DF1F90-F0F8-4978-93BF-70493C16BC79}"/>
</file>

<file path=customXml/itemProps3.xml><?xml version="1.0" encoding="utf-8"?>
<ds:datastoreItem xmlns:ds="http://schemas.openxmlformats.org/officeDocument/2006/customXml" ds:itemID="{48DE316F-C773-4BBD-8FC8-B10EC1D6F1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309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Symbol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Justicia Gonzalez</cp:lastModifiedBy>
  <cp:revision>40</cp:revision>
  <dcterms:created xsi:type="dcterms:W3CDTF">2018-11-20T09:59:49Z</dcterms:created>
  <dcterms:modified xsi:type="dcterms:W3CDTF">2025-04-22T15:28:01Z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  <property fmtid="{D5CDD505-2E9C-101B-9397-08002B2CF9AE}" pid="12" name="ContentTypeId">
    <vt:lpwstr>0x010100A12CF62C539F3A4CAFFF5385648CD41C</vt:lpwstr>
  </property>
</Properties>
</file>