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</p:sldIdLst>
  <p:sldSz cx="9144000" cy="6858000" type="screen4x3"/>
  <p:notesSz cx="7559675" cy="106918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3BB"/>
    <a:srgbClr val="00B4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 userDrawn="1"/>
        </p:nvSpPr>
        <p:spPr>
          <a:xfrm>
            <a:off x="1562100" y="6392863"/>
            <a:ext cx="1758950" cy="2270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spc="-1" dirty="0">
                <a:solidFill>
                  <a:srgbClr val="000000"/>
                </a:solidFill>
                <a:latin typeface="Open Sans"/>
              </a:rPr>
              <a:t>@MACMILLAN Profesional</a:t>
            </a:r>
            <a:endParaRPr lang="es-ES" sz="900" spc="-1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1"/>
          <p:cNvSpPr/>
          <p:nvPr userDrawn="1"/>
        </p:nvSpPr>
        <p:spPr>
          <a:xfrm>
            <a:off x="1562100" y="6392863"/>
            <a:ext cx="1758950" cy="2270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spc="-1" dirty="0">
                <a:solidFill>
                  <a:srgbClr val="000000"/>
                </a:solidFill>
                <a:latin typeface="Open Sans"/>
              </a:rPr>
              <a:t>@MACMILLAN Profesional</a:t>
            </a:r>
            <a:endParaRPr lang="es-ES" sz="900" spc="-1" dirty="0"/>
          </a:p>
        </p:txBody>
      </p:sp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stomShape 1"/>
          <p:cNvSpPr/>
          <p:nvPr userDrawn="1"/>
        </p:nvSpPr>
        <p:spPr>
          <a:xfrm>
            <a:off x="1562100" y="6392863"/>
            <a:ext cx="1758950" cy="2270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spc="-1" dirty="0">
                <a:solidFill>
                  <a:srgbClr val="000000"/>
                </a:solidFill>
                <a:latin typeface="Open Sans"/>
              </a:rPr>
              <a:t>@MACMILLAN Profesional</a:t>
            </a:r>
            <a:endParaRPr lang="es-ES" sz="900" spc="-1" dirty="0"/>
          </a:p>
        </p:txBody>
      </p: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 userDrawn="1"/>
        </p:nvSpPr>
        <p:spPr>
          <a:xfrm>
            <a:off x="1562100" y="6392863"/>
            <a:ext cx="1758950" cy="2270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spc="-1" dirty="0">
                <a:solidFill>
                  <a:srgbClr val="000000"/>
                </a:solidFill>
                <a:latin typeface="Open Sans"/>
              </a:rPr>
              <a:t>@MACMILLAN Profesional</a:t>
            </a:r>
            <a:endParaRPr lang="es-ES" sz="900" spc="-1" dirty="0"/>
          </a:p>
        </p:txBody>
      </p: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stomShape 1"/>
          <p:cNvSpPr/>
          <p:nvPr userDrawn="1"/>
        </p:nvSpPr>
        <p:spPr>
          <a:xfrm>
            <a:off x="1562100" y="6392863"/>
            <a:ext cx="1758950" cy="2270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spc="-1" dirty="0">
                <a:solidFill>
                  <a:srgbClr val="000000"/>
                </a:solidFill>
                <a:latin typeface="Open Sans"/>
              </a:rPr>
              <a:t>@MACMILLAN Profesional</a:t>
            </a:r>
            <a:endParaRPr lang="es-ES" sz="900" spc="-1" dirty="0"/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1"/>
          <p:cNvSpPr/>
          <p:nvPr userDrawn="1"/>
        </p:nvSpPr>
        <p:spPr>
          <a:xfrm>
            <a:off x="1562100" y="6392863"/>
            <a:ext cx="1758950" cy="2270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spc="-1" dirty="0">
                <a:solidFill>
                  <a:srgbClr val="000000"/>
                </a:solidFill>
                <a:latin typeface="Open Sans"/>
              </a:rPr>
              <a:t>@MACMILLAN Profesional</a:t>
            </a:r>
            <a:endParaRPr lang="es-ES" sz="900" spc="-1" dirty="0"/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1"/>
          <p:cNvSpPr/>
          <p:nvPr userDrawn="1"/>
        </p:nvSpPr>
        <p:spPr>
          <a:xfrm>
            <a:off x="1562100" y="6392863"/>
            <a:ext cx="1758950" cy="2270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spc="-1" dirty="0">
                <a:solidFill>
                  <a:srgbClr val="000000"/>
                </a:solidFill>
                <a:latin typeface="Open Sans"/>
              </a:rPr>
              <a:t>@MACMILLAN Profesional</a:t>
            </a:r>
            <a:endParaRPr lang="es-ES" sz="900" spc="-1" dirty="0"/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stomShape 1"/>
          <p:cNvSpPr/>
          <p:nvPr userDrawn="1"/>
        </p:nvSpPr>
        <p:spPr>
          <a:xfrm>
            <a:off x="1562100" y="6392863"/>
            <a:ext cx="1758950" cy="2270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spc="-1" dirty="0">
                <a:solidFill>
                  <a:srgbClr val="000000"/>
                </a:solidFill>
                <a:latin typeface="Open Sans"/>
              </a:rPr>
              <a:t>@MACMILLAN Profesional</a:t>
            </a:r>
            <a:endParaRPr lang="es-ES" sz="900" spc="-1" dirty="0"/>
          </a:p>
        </p:txBody>
      </p:sp>
      <p:sp>
        <p:nvSpPr>
          <p:cNvPr id="4" name="CustomShape 1"/>
          <p:cNvSpPr/>
          <p:nvPr userDrawn="1"/>
        </p:nvSpPr>
        <p:spPr>
          <a:xfrm>
            <a:off x="1714500" y="6545263"/>
            <a:ext cx="1758950" cy="2270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spc="-1" dirty="0">
                <a:solidFill>
                  <a:srgbClr val="000000"/>
                </a:solidFill>
                <a:latin typeface="Open Sans"/>
              </a:rPr>
              <a:t>@MACMILLAN Profesional</a:t>
            </a:r>
            <a:endParaRPr lang="es-ES" sz="900" spc="-1" dirty="0"/>
          </a:p>
        </p:txBody>
      </p: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85800" y="2292480"/>
            <a:ext cx="7771680" cy="5309640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292350"/>
            <a:ext cx="7772400" cy="114458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es-ES"/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963"/>
            <a:ext cx="8229600" cy="3976687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r>
              <a:rPr lang="es-ES"/>
              <a:t>Click to edit the outline text format</a:t>
            </a:r>
          </a:p>
          <a:p>
            <a:pPr lvl="1"/>
            <a:r>
              <a:rPr lang="es-ES"/>
              <a:t>Second Outline Level</a:t>
            </a:r>
          </a:p>
          <a:p>
            <a:pPr lvl="2"/>
            <a:r>
              <a:rPr lang="es-ES"/>
              <a:t>Third Outline Level</a:t>
            </a:r>
          </a:p>
          <a:p>
            <a:pPr lvl="3"/>
            <a:r>
              <a:rPr lang="es-ES"/>
              <a:t>Fourth Outline Level</a:t>
            </a:r>
          </a:p>
          <a:p>
            <a:pPr lvl="4"/>
            <a:r>
              <a:rPr lang="es-ES"/>
              <a:t>Fifth Outline Level</a:t>
            </a:r>
          </a:p>
          <a:p>
            <a:pPr lvl="5"/>
            <a:r>
              <a:rPr lang="es-ES"/>
              <a:t>Sixth Outline Level</a:t>
            </a:r>
          </a:p>
          <a:p>
            <a:pPr lvl="6"/>
            <a:r>
              <a:rPr lang="es-ES"/>
              <a:t>Seventh Outline Level</a:t>
            </a:r>
          </a:p>
        </p:txBody>
      </p:sp>
      <p:sp>
        <p:nvSpPr>
          <p:cNvPr id="4" name="CustomShape 1"/>
          <p:cNvSpPr/>
          <p:nvPr userDrawn="1"/>
        </p:nvSpPr>
        <p:spPr>
          <a:xfrm>
            <a:off x="1562100" y="6392863"/>
            <a:ext cx="1758950" cy="2270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spc="-1" dirty="0">
                <a:solidFill>
                  <a:srgbClr val="000000"/>
                </a:solidFill>
                <a:latin typeface="Open Sans"/>
              </a:rPr>
              <a:t>@MACMILLAN Profesional</a:t>
            </a:r>
            <a:endParaRPr lang="es-ES" sz="900" spc="-1" dirty="0"/>
          </a:p>
        </p:txBody>
      </p:sp>
      <p:pic>
        <p:nvPicPr>
          <p:cNvPr id="1029" name="4 Imagen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11874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69" r:id="rId6"/>
    <p:sldLayoutId id="2147483670" r:id="rId7"/>
    <p:sldLayoutId id="2147483671" r:id="rId8"/>
    <p:sldLayoutId id="2147483672" r:id="rId9"/>
    <p:sldLayoutId id="2147483678" r:id="rId10"/>
    <p:sldLayoutId id="2147483679" r:id="rId11"/>
    <p:sldLayoutId id="214748368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Imagen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5088" y="6203950"/>
            <a:ext cx="118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CustomShape 2"/>
          <p:cNvSpPr/>
          <p:nvPr/>
        </p:nvSpPr>
        <p:spPr>
          <a:xfrm>
            <a:off x="7526338" y="822325"/>
            <a:ext cx="790575" cy="2730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spc="-1" dirty="0">
                <a:solidFill>
                  <a:srgbClr val="00B4D5"/>
                </a:solidFill>
                <a:latin typeface="Open Sans"/>
              </a:rPr>
              <a:t>Unidad</a:t>
            </a:r>
            <a:endParaRPr lang="es-ES" sz="1200" spc="-1" dirty="0"/>
          </a:p>
        </p:txBody>
      </p:sp>
      <p:sp>
        <p:nvSpPr>
          <p:cNvPr id="41" name="CustomShape 3"/>
          <p:cNvSpPr/>
          <p:nvPr/>
        </p:nvSpPr>
        <p:spPr>
          <a:xfrm>
            <a:off x="8067675" y="134938"/>
            <a:ext cx="676275" cy="110648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6600" b="1" spc="-1" dirty="0" smtClean="0">
                <a:solidFill>
                  <a:srgbClr val="0083BB"/>
                </a:solidFill>
                <a:latin typeface="Open Sans"/>
              </a:rPr>
              <a:t>1</a:t>
            </a:r>
            <a:endParaRPr lang="es-ES" sz="6600" spc="-1" dirty="0"/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2055813" y="2971800"/>
            <a:ext cx="61182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b="1" spc="-1" dirty="0" smtClean="0">
                <a:solidFill>
                  <a:srgbClr val="0083BB"/>
                </a:solidFill>
                <a:latin typeface="Open Sans"/>
                <a:cs typeface="+mn-cs"/>
              </a:rPr>
              <a:t>El Patrimonio empresarial. El inventario</a:t>
            </a:r>
            <a:endParaRPr lang="es-ES" b="1" spc="-1" dirty="0">
              <a:solidFill>
                <a:srgbClr val="0083BB"/>
              </a:solidFill>
              <a:latin typeface="Open Sans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5088" y="6203950"/>
            <a:ext cx="118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125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s-ES" altLang="es-ES" sz="3200" dirty="0" smtClean="0">
                <a:solidFill>
                  <a:srgbClr val="00B4D5"/>
                </a:solidFill>
                <a:latin typeface="Calibri" pitchFamily="34" charset="0"/>
              </a:rPr>
              <a:t>El Balance de situación</a:t>
            </a:r>
            <a:endParaRPr lang="en-US" altLang="es-ES" sz="3200" dirty="0">
              <a:solidFill>
                <a:srgbClr val="00B4D5"/>
              </a:solidFill>
              <a:latin typeface="Calibri" pitchFamily="34" charset="0"/>
            </a:endParaRPr>
          </a:p>
        </p:txBody>
      </p:sp>
      <p:sp>
        <p:nvSpPr>
          <p:cNvPr id="11283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</a:t>
            </a:r>
            <a:r>
              <a:rPr lang="es-ES" altLang="es-ES" sz="1200" b="1" dirty="0" smtClean="0">
                <a:solidFill>
                  <a:srgbClr val="0083BB"/>
                </a:solidFill>
                <a:ea typeface="Open Sans"/>
                <a:cs typeface="Open Sans"/>
              </a:rPr>
              <a:t>1</a:t>
            </a:r>
            <a:endParaRPr lang="es-ES" altLang="es-ES" sz="1200" b="1" dirty="0">
              <a:solidFill>
                <a:srgbClr val="0083BB"/>
              </a:solidFill>
              <a:ea typeface="Open Sans"/>
              <a:cs typeface="Open Sans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420961" y="1285860"/>
            <a:ext cx="5508625" cy="919162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" sz="1300"/>
              <a:t>El </a:t>
            </a:r>
            <a:r>
              <a:rPr lang="es-ES" sz="1300" b="1"/>
              <a:t>Balance de situación </a:t>
            </a:r>
            <a:r>
              <a:rPr lang="es-ES" sz="1300"/>
              <a:t>es un documento contable en el que se presentan los elementos patrimoniales que componen el patrimonio de la empresa agrupados en masas y submasas patrimoniales que informan de la situación económico-financiera de la empresa.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2" y="2500306"/>
            <a:ext cx="5715040" cy="2527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5180" y="5357826"/>
            <a:ext cx="38671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5088" y="6203950"/>
            <a:ext cx="118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125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s-ES" altLang="es-ES" sz="3200" dirty="0" smtClean="0">
                <a:solidFill>
                  <a:srgbClr val="00B4D5"/>
                </a:solidFill>
                <a:latin typeface="Calibri" pitchFamily="34" charset="0"/>
              </a:rPr>
              <a:t>La actividad económica</a:t>
            </a:r>
            <a:endParaRPr lang="en-US" altLang="es-ES" sz="3200" dirty="0">
              <a:solidFill>
                <a:srgbClr val="00B4D5"/>
              </a:solidFill>
              <a:latin typeface="Calibri" pitchFamily="34" charset="0"/>
            </a:endParaRPr>
          </a:p>
        </p:txBody>
      </p:sp>
      <p:sp>
        <p:nvSpPr>
          <p:cNvPr id="11283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</a:t>
            </a:r>
            <a:r>
              <a:rPr lang="es-ES" altLang="es-ES" sz="1200" b="1" dirty="0" smtClean="0">
                <a:solidFill>
                  <a:srgbClr val="0083BB"/>
                </a:solidFill>
                <a:ea typeface="Open Sans"/>
                <a:cs typeface="Open Sans"/>
              </a:rPr>
              <a:t>1</a:t>
            </a:r>
            <a:endParaRPr lang="es-ES" altLang="es-ES" sz="1200" b="1" dirty="0">
              <a:solidFill>
                <a:srgbClr val="0083BB"/>
              </a:solidFill>
              <a:ea typeface="Open Sans"/>
              <a:cs typeface="Open Sans"/>
            </a:endParaRP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2395522" y="1285860"/>
            <a:ext cx="5508625" cy="766763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" altLang="es-ES" sz="1300"/>
              <a:t>La actividad económica es la facultad que tiene el ser humano para la producción y distribución de bienes y servicios capaces de satisfacer sus necesidades con los recursos limitados de que dispone.</a:t>
            </a:r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2500336" y="2790818"/>
            <a:ext cx="1588" cy="2476500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9"/>
          <p:cNvSpPr>
            <a:spLocks noChangeArrowheads="1"/>
          </p:cNvSpPr>
          <p:nvPr/>
        </p:nvSpPr>
        <p:spPr bwMode="auto">
          <a:xfrm>
            <a:off x="2428899" y="2428868"/>
            <a:ext cx="5500687" cy="361950"/>
          </a:xfrm>
          <a:prstGeom prst="rect">
            <a:avLst/>
          </a:prstGeom>
          <a:solidFill>
            <a:srgbClr val="0083BB"/>
          </a:solidFill>
          <a:ln>
            <a:solidFill>
              <a:srgbClr val="0083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300" b="1" dirty="0"/>
              <a:t>Etapas</a:t>
            </a:r>
          </a:p>
        </p:txBody>
      </p:sp>
      <p:cxnSp>
        <p:nvCxnSpPr>
          <p:cNvPr id="24" name="23 Conector recto"/>
          <p:cNvCxnSpPr>
            <a:endCxn id="28" idx="1"/>
          </p:cNvCxnSpPr>
          <p:nvPr/>
        </p:nvCxnSpPr>
        <p:spPr>
          <a:xfrm>
            <a:off x="2501924" y="3222618"/>
            <a:ext cx="166687" cy="0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>
            <a:spLocks noChangeArrowheads="1"/>
          </p:cNvSpPr>
          <p:nvPr/>
        </p:nvSpPr>
        <p:spPr bwMode="auto">
          <a:xfrm>
            <a:off x="2668611" y="2898768"/>
            <a:ext cx="5257800" cy="646112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_tradnl" sz="1300"/>
              <a:t>La producción de bienes y servicios</a:t>
            </a:r>
            <a:endParaRPr lang="es-ES" sz="1300"/>
          </a:p>
        </p:txBody>
      </p:sp>
      <p:cxnSp>
        <p:nvCxnSpPr>
          <p:cNvPr id="29" name="28 Conector recto"/>
          <p:cNvCxnSpPr>
            <a:endCxn id="30" idx="1"/>
          </p:cNvCxnSpPr>
          <p:nvPr/>
        </p:nvCxnSpPr>
        <p:spPr>
          <a:xfrm>
            <a:off x="2500336" y="4181468"/>
            <a:ext cx="169863" cy="0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9"/>
          <p:cNvSpPr>
            <a:spLocks noChangeArrowheads="1"/>
          </p:cNvSpPr>
          <p:nvPr/>
        </p:nvSpPr>
        <p:spPr bwMode="auto">
          <a:xfrm>
            <a:off x="2670199" y="3652830"/>
            <a:ext cx="5257800" cy="1058863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" sz="1300"/>
              <a:t>La distribución de esos bienes y servicios con el fin de acercarlos al consumidor</a:t>
            </a:r>
          </a:p>
        </p:txBody>
      </p:sp>
      <p:cxnSp>
        <p:nvCxnSpPr>
          <p:cNvPr id="31" name="30 Conector recto"/>
          <p:cNvCxnSpPr>
            <a:endCxn id="32" idx="1"/>
          </p:cNvCxnSpPr>
          <p:nvPr/>
        </p:nvCxnSpPr>
        <p:spPr>
          <a:xfrm>
            <a:off x="2500336" y="5267318"/>
            <a:ext cx="168275" cy="0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2668611" y="4829168"/>
            <a:ext cx="5245100" cy="876300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" sz="1300"/>
              <a:t>La adquisición de esos bienes y servicios por parte de los consumidores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5088" y="6203950"/>
            <a:ext cx="118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125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s-ES" altLang="es-ES" sz="3200" dirty="0" smtClean="0">
                <a:solidFill>
                  <a:srgbClr val="00B4D5"/>
                </a:solidFill>
                <a:latin typeface="Calibri" pitchFamily="34" charset="0"/>
              </a:rPr>
              <a:t>La actividad económica</a:t>
            </a:r>
            <a:endParaRPr lang="en-US" altLang="es-ES" sz="3200" dirty="0">
              <a:solidFill>
                <a:srgbClr val="00B4D5"/>
              </a:solidFill>
              <a:latin typeface="Calibri" pitchFamily="34" charset="0"/>
            </a:endParaRPr>
          </a:p>
        </p:txBody>
      </p:sp>
      <p:sp>
        <p:nvSpPr>
          <p:cNvPr id="11283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</a:t>
            </a:r>
            <a:r>
              <a:rPr lang="es-ES" altLang="es-ES" sz="1200" b="1" dirty="0" smtClean="0">
                <a:solidFill>
                  <a:srgbClr val="0083BB"/>
                </a:solidFill>
                <a:ea typeface="Open Sans"/>
                <a:cs typeface="Open Sans"/>
              </a:rPr>
              <a:t>1</a:t>
            </a:r>
            <a:endParaRPr lang="es-ES" altLang="es-ES" sz="1200" b="1" dirty="0">
              <a:solidFill>
                <a:srgbClr val="0083BB"/>
              </a:solidFill>
              <a:ea typeface="Open Sans"/>
              <a:cs typeface="Open Sans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2420961" y="1285860"/>
            <a:ext cx="5508625" cy="876300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" sz="1300"/>
              <a:t>La </a:t>
            </a:r>
            <a:r>
              <a:rPr lang="es-ES" sz="1300" b="1"/>
              <a:t>empresa </a:t>
            </a:r>
            <a:r>
              <a:rPr lang="es-ES" sz="1300"/>
              <a:t>es la unión de elementos humanos, bienes materiales y capacidades técnicas y financieras para la producción de bienes y prestación de servicios que satisfagan las necesidades humanas, con el fin de obtener el máximo beneficio.</a:t>
            </a: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2413023" y="5124468"/>
            <a:ext cx="5508625" cy="876300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" sz="1300"/>
              <a:t>La </a:t>
            </a:r>
            <a:r>
              <a:rPr lang="es-ES" sz="1300" b="1"/>
              <a:t>actividad empresarial </a:t>
            </a:r>
            <a:r>
              <a:rPr lang="es-ES" sz="1300"/>
              <a:t>es aquella que realiza la empresa con la finalidad no solo de obtener un beneficio, sino también con un fin social, satisfaciendo la demanda de los consumidores con los bienes </a:t>
            </a:r>
            <a:r>
              <a:rPr lang="pt-BR" sz="1300"/>
              <a:t>o servicios que fabrica o presta.</a:t>
            </a:r>
            <a:endParaRPr lang="es-ES" sz="1300"/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2440011" y="2568593"/>
            <a:ext cx="2681287" cy="504825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_tradnl" sz="1300" b="1"/>
              <a:t>Clasificación de las empresas:</a:t>
            </a:r>
            <a:endParaRPr lang="es-ES" sz="1300" b="1"/>
          </a:p>
        </p:txBody>
      </p:sp>
      <p:cxnSp>
        <p:nvCxnSpPr>
          <p:cNvPr id="17" name="16 Conector recto"/>
          <p:cNvCxnSpPr>
            <a:endCxn id="18" idx="1"/>
          </p:cNvCxnSpPr>
          <p:nvPr/>
        </p:nvCxnSpPr>
        <p:spPr>
          <a:xfrm>
            <a:off x="2438423" y="3308368"/>
            <a:ext cx="246063" cy="1587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2684486" y="3146443"/>
            <a:ext cx="5245100" cy="323850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_tradnl" sz="1300"/>
              <a:t>Según la actividad económica</a:t>
            </a:r>
            <a:endParaRPr lang="es-ES" sz="1300"/>
          </a:p>
        </p:txBody>
      </p:sp>
      <p:cxnSp>
        <p:nvCxnSpPr>
          <p:cNvPr id="19" name="18 Conector recto"/>
          <p:cNvCxnSpPr>
            <a:endCxn id="20" idx="1"/>
          </p:cNvCxnSpPr>
          <p:nvPr/>
        </p:nvCxnSpPr>
        <p:spPr>
          <a:xfrm>
            <a:off x="2438423" y="3736993"/>
            <a:ext cx="247650" cy="1587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2686073" y="3554430"/>
            <a:ext cx="5243513" cy="365125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_tradnl" sz="1300"/>
              <a:t>Según su tamaño</a:t>
            </a:r>
            <a:endParaRPr lang="es-ES" sz="1300"/>
          </a:p>
        </p:txBody>
      </p:sp>
      <p:cxnSp>
        <p:nvCxnSpPr>
          <p:cNvPr id="25" name="24 Conector recto"/>
          <p:cNvCxnSpPr/>
          <p:nvPr/>
        </p:nvCxnSpPr>
        <p:spPr>
          <a:xfrm rot="5400000">
            <a:off x="1685949" y="3824305"/>
            <a:ext cx="1504950" cy="3175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endCxn id="27" idx="1"/>
          </p:cNvCxnSpPr>
          <p:nvPr/>
        </p:nvCxnSpPr>
        <p:spPr>
          <a:xfrm>
            <a:off x="2438423" y="4154505"/>
            <a:ext cx="247650" cy="1588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9"/>
          <p:cNvSpPr>
            <a:spLocks noChangeArrowheads="1"/>
          </p:cNvSpPr>
          <p:nvPr/>
        </p:nvSpPr>
        <p:spPr bwMode="auto">
          <a:xfrm>
            <a:off x="2686073" y="3992580"/>
            <a:ext cx="5243513" cy="323850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_tradnl" sz="1300"/>
              <a:t>Según su forma jurídica</a:t>
            </a:r>
            <a:endParaRPr lang="es-ES" sz="1300"/>
          </a:p>
        </p:txBody>
      </p:sp>
      <p:cxnSp>
        <p:nvCxnSpPr>
          <p:cNvPr id="33" name="32 Conector recto"/>
          <p:cNvCxnSpPr/>
          <p:nvPr/>
        </p:nvCxnSpPr>
        <p:spPr>
          <a:xfrm>
            <a:off x="2427311" y="4576780"/>
            <a:ext cx="258762" cy="0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2686073" y="4430730"/>
            <a:ext cx="5243513" cy="292100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_tradnl" sz="1300"/>
              <a:t>Según la propiedad del capital</a:t>
            </a:r>
            <a:endParaRPr lang="es-ES" sz="13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5088" y="6203950"/>
            <a:ext cx="118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125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s-ES" altLang="es-ES" sz="3200" dirty="0" smtClean="0">
                <a:solidFill>
                  <a:srgbClr val="00B4D5"/>
                </a:solidFill>
                <a:latin typeface="Calibri" pitchFamily="34" charset="0"/>
              </a:rPr>
              <a:t>La contabilidad</a:t>
            </a:r>
            <a:endParaRPr lang="en-US" altLang="es-ES" sz="3200" dirty="0">
              <a:solidFill>
                <a:srgbClr val="00B4D5"/>
              </a:solidFill>
              <a:latin typeface="Calibri" pitchFamily="34" charset="0"/>
            </a:endParaRPr>
          </a:p>
        </p:txBody>
      </p:sp>
      <p:sp>
        <p:nvSpPr>
          <p:cNvPr id="11283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</a:t>
            </a:r>
            <a:r>
              <a:rPr lang="es-ES" altLang="es-ES" sz="1200" b="1" dirty="0" smtClean="0">
                <a:solidFill>
                  <a:srgbClr val="0083BB"/>
                </a:solidFill>
                <a:ea typeface="Open Sans"/>
                <a:cs typeface="Open Sans"/>
              </a:rPr>
              <a:t>1</a:t>
            </a:r>
            <a:endParaRPr lang="es-ES" altLang="es-ES" sz="1200" b="1" dirty="0">
              <a:solidFill>
                <a:srgbClr val="0083BB"/>
              </a:solidFill>
              <a:ea typeface="Open Sans"/>
              <a:cs typeface="Open Sans"/>
            </a:endParaRP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2411397" y="1285860"/>
            <a:ext cx="5508625" cy="919162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" sz="1300"/>
              <a:t>La </a:t>
            </a:r>
            <a:r>
              <a:rPr lang="es-ES" sz="1300" b="1"/>
              <a:t>contabilidad </a:t>
            </a:r>
            <a:r>
              <a:rPr lang="es-ES" sz="1300"/>
              <a:t>es la ciencia que, siguiendo unas normas específicas, se encarga de registrar, representar, sintetizar y medir el patrimonio de una empresa con el fin de interpretar sus resultados y conocer su situación económica y financiera para informar a terceros.</a:t>
            </a:r>
          </a:p>
        </p:txBody>
      </p:sp>
      <p:cxnSp>
        <p:nvCxnSpPr>
          <p:cNvPr id="23" name="22 Conector recto"/>
          <p:cNvCxnSpPr/>
          <p:nvPr/>
        </p:nvCxnSpPr>
        <p:spPr>
          <a:xfrm rot="5400000">
            <a:off x="1777191" y="5160173"/>
            <a:ext cx="1308100" cy="1587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2357422" y="4143380"/>
            <a:ext cx="5500687" cy="361950"/>
          </a:xfrm>
          <a:prstGeom prst="rect">
            <a:avLst/>
          </a:prstGeom>
          <a:solidFill>
            <a:srgbClr val="0083BB"/>
          </a:solidFill>
          <a:ln>
            <a:solidFill>
              <a:srgbClr val="0083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300" b="1" dirty="0"/>
              <a:t>Tipos</a:t>
            </a:r>
          </a:p>
        </p:txBody>
      </p:sp>
      <p:cxnSp>
        <p:nvCxnSpPr>
          <p:cNvPr id="28" name="27 Conector recto"/>
          <p:cNvCxnSpPr>
            <a:endCxn id="29" idx="1"/>
          </p:cNvCxnSpPr>
          <p:nvPr/>
        </p:nvCxnSpPr>
        <p:spPr>
          <a:xfrm>
            <a:off x="2428859" y="4830767"/>
            <a:ext cx="168275" cy="1588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2597134" y="4613280"/>
            <a:ext cx="5257800" cy="433387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_tradnl" sz="1300"/>
              <a:t>Contabilidad financiera o general</a:t>
            </a:r>
            <a:endParaRPr lang="es-ES" sz="1300"/>
          </a:p>
        </p:txBody>
      </p:sp>
      <p:cxnSp>
        <p:nvCxnSpPr>
          <p:cNvPr id="30" name="29 Conector recto"/>
          <p:cNvCxnSpPr>
            <a:endCxn id="31" idx="1"/>
          </p:cNvCxnSpPr>
          <p:nvPr/>
        </p:nvCxnSpPr>
        <p:spPr>
          <a:xfrm flipV="1">
            <a:off x="2428859" y="5321305"/>
            <a:ext cx="169863" cy="0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2598722" y="5119692"/>
            <a:ext cx="5257800" cy="401638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" sz="1300"/>
              <a:t>Contabilidad de costes o analítica</a:t>
            </a:r>
          </a:p>
        </p:txBody>
      </p:sp>
      <p:cxnSp>
        <p:nvCxnSpPr>
          <p:cNvPr id="32" name="31 Conector recto"/>
          <p:cNvCxnSpPr>
            <a:endCxn id="35" idx="1"/>
          </p:cNvCxnSpPr>
          <p:nvPr/>
        </p:nvCxnSpPr>
        <p:spPr>
          <a:xfrm flipV="1">
            <a:off x="2430447" y="5813430"/>
            <a:ext cx="166687" cy="0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9"/>
          <p:cNvSpPr>
            <a:spLocks noChangeArrowheads="1"/>
          </p:cNvSpPr>
          <p:nvPr/>
        </p:nvSpPr>
        <p:spPr bwMode="auto">
          <a:xfrm>
            <a:off x="2597134" y="5594355"/>
            <a:ext cx="5245100" cy="438150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" sz="1300"/>
              <a:t>Contabilidad de sociedades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00305" y="2357430"/>
            <a:ext cx="5457843" cy="1555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5088" y="6203950"/>
            <a:ext cx="118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125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s-ES" altLang="es-ES" sz="3200" dirty="0" smtClean="0">
                <a:solidFill>
                  <a:srgbClr val="00B4D5"/>
                </a:solidFill>
                <a:latin typeface="Calibri" pitchFamily="34" charset="0"/>
              </a:rPr>
              <a:t>El patrimonio</a:t>
            </a:r>
            <a:endParaRPr lang="en-US" altLang="es-ES" sz="3200" dirty="0">
              <a:solidFill>
                <a:srgbClr val="00B4D5"/>
              </a:solidFill>
              <a:latin typeface="Calibri" pitchFamily="34" charset="0"/>
            </a:endParaRPr>
          </a:p>
        </p:txBody>
      </p:sp>
      <p:sp>
        <p:nvSpPr>
          <p:cNvPr id="11283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</a:t>
            </a:r>
            <a:r>
              <a:rPr lang="es-ES" altLang="es-ES" sz="1200" b="1" dirty="0" smtClean="0">
                <a:solidFill>
                  <a:srgbClr val="0083BB"/>
                </a:solidFill>
                <a:ea typeface="Open Sans"/>
                <a:cs typeface="Open Sans"/>
              </a:rPr>
              <a:t>1</a:t>
            </a:r>
            <a:endParaRPr lang="es-ES" altLang="es-ES" sz="1200" b="1" dirty="0">
              <a:solidFill>
                <a:srgbClr val="0083BB"/>
              </a:solidFill>
              <a:ea typeface="Open Sans"/>
              <a:cs typeface="Open Sans"/>
            </a:endParaRP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2420961" y="1285860"/>
            <a:ext cx="5508625" cy="919162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" sz="1300"/>
              <a:t>El </a:t>
            </a:r>
            <a:r>
              <a:rPr lang="es-ES" sz="1300" b="1"/>
              <a:t>patrimonio </a:t>
            </a:r>
            <a:r>
              <a:rPr lang="es-ES" sz="1300"/>
              <a:t>de la empresa es el conjunto de bienes, derechos y obligaciones debidamente valorados con los que cuenta la empresa para el desarrollo de su actividad y que componen los medios económicos y financieros para conseguir sus objetivos.</a:t>
            </a: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2420961" y="2428868"/>
            <a:ext cx="5508625" cy="614363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" sz="1300"/>
              <a:t>Los diferentes elementos que componen dicho patrimonio se denominan </a:t>
            </a:r>
            <a:r>
              <a:rPr lang="es-ES" sz="1300" b="1"/>
              <a:t>elementos patrimoniales.</a:t>
            </a:r>
            <a:endParaRPr lang="es-ES" sz="130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3214686"/>
            <a:ext cx="4795851" cy="3070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5088" y="6203950"/>
            <a:ext cx="118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125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s-ES" altLang="es-ES" sz="3200" dirty="0" smtClean="0">
                <a:solidFill>
                  <a:srgbClr val="00B4D5"/>
                </a:solidFill>
                <a:latin typeface="Calibri" pitchFamily="34" charset="0"/>
              </a:rPr>
              <a:t>El patrimonio</a:t>
            </a:r>
            <a:endParaRPr lang="en-US" altLang="es-ES" sz="3200" dirty="0">
              <a:solidFill>
                <a:srgbClr val="00B4D5"/>
              </a:solidFill>
              <a:latin typeface="Calibri" pitchFamily="34" charset="0"/>
            </a:endParaRPr>
          </a:p>
        </p:txBody>
      </p:sp>
      <p:sp>
        <p:nvSpPr>
          <p:cNvPr id="11283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</a:t>
            </a:r>
            <a:r>
              <a:rPr lang="es-ES" altLang="es-ES" sz="1200" b="1" dirty="0" smtClean="0">
                <a:solidFill>
                  <a:srgbClr val="0083BB"/>
                </a:solidFill>
                <a:ea typeface="Open Sans"/>
                <a:cs typeface="Open Sans"/>
              </a:rPr>
              <a:t>1</a:t>
            </a:r>
            <a:endParaRPr lang="es-ES" altLang="es-ES" sz="1200" b="1" dirty="0">
              <a:solidFill>
                <a:srgbClr val="0083BB"/>
              </a:solidFill>
              <a:ea typeface="Open Sans"/>
              <a:cs typeface="Open San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3661" y="1357298"/>
            <a:ext cx="549592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1 Título"/>
          <p:cNvSpPr txBox="1">
            <a:spLocks/>
          </p:cNvSpPr>
          <p:nvPr/>
        </p:nvSpPr>
        <p:spPr bwMode="auto">
          <a:xfrm>
            <a:off x="2428860" y="4354522"/>
            <a:ext cx="5699125" cy="360362"/>
          </a:xfrm>
          <a:prstGeom prst="rect">
            <a:avLst/>
          </a:prstGeom>
          <a:solidFill>
            <a:srgbClr val="0083BB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s-ES_tradnl" sz="1400" b="1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Ecuación fundamental del patrimonio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43305" y="4981591"/>
            <a:ext cx="36290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5088" y="6203950"/>
            <a:ext cx="118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125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s-ES" altLang="es-ES" sz="3200" dirty="0" smtClean="0">
                <a:solidFill>
                  <a:srgbClr val="00B4D5"/>
                </a:solidFill>
                <a:latin typeface="Calibri" pitchFamily="34" charset="0"/>
              </a:rPr>
              <a:t>El patrimonio</a:t>
            </a:r>
            <a:endParaRPr lang="en-US" altLang="es-ES" sz="3200" dirty="0">
              <a:solidFill>
                <a:srgbClr val="00B4D5"/>
              </a:solidFill>
              <a:latin typeface="Calibri" pitchFamily="34" charset="0"/>
            </a:endParaRPr>
          </a:p>
        </p:txBody>
      </p:sp>
      <p:sp>
        <p:nvSpPr>
          <p:cNvPr id="11283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</a:t>
            </a:r>
            <a:r>
              <a:rPr lang="es-ES" altLang="es-ES" sz="1200" b="1" dirty="0" smtClean="0">
                <a:solidFill>
                  <a:srgbClr val="0083BB"/>
                </a:solidFill>
                <a:ea typeface="Open Sans"/>
                <a:cs typeface="Open Sans"/>
              </a:rPr>
              <a:t>1</a:t>
            </a:r>
            <a:endParaRPr lang="es-ES" altLang="es-ES" sz="1200" b="1" dirty="0">
              <a:solidFill>
                <a:srgbClr val="0083BB"/>
              </a:solidFill>
              <a:ea typeface="Open Sans"/>
              <a:cs typeface="Open Sans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2" y="1785926"/>
            <a:ext cx="5895975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1 Título"/>
          <p:cNvSpPr txBox="1">
            <a:spLocks/>
          </p:cNvSpPr>
          <p:nvPr/>
        </p:nvSpPr>
        <p:spPr bwMode="auto">
          <a:xfrm>
            <a:off x="2428860" y="1285860"/>
            <a:ext cx="5715040" cy="360362"/>
          </a:xfrm>
          <a:prstGeom prst="rect">
            <a:avLst/>
          </a:prstGeom>
          <a:solidFill>
            <a:srgbClr val="0083BB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s-ES_tradnl" sz="14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Clasificación de los elementos patrimoniales</a:t>
            </a:r>
            <a:endParaRPr lang="es-ES_tradnl" sz="1400" b="1" kern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432074" y="4329130"/>
            <a:ext cx="5562600" cy="519113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_tradnl" sz="1300" b="1"/>
              <a:t>Largo y corto plazo:</a:t>
            </a:r>
            <a:endParaRPr lang="es-ES" sz="1300" b="1"/>
          </a:p>
        </p:txBody>
      </p:sp>
      <p:cxnSp>
        <p:nvCxnSpPr>
          <p:cNvPr id="12" name="11 Conector recto"/>
          <p:cNvCxnSpPr>
            <a:endCxn id="13" idx="1"/>
          </p:cNvCxnSpPr>
          <p:nvPr/>
        </p:nvCxnSpPr>
        <p:spPr>
          <a:xfrm>
            <a:off x="2503511" y="5173680"/>
            <a:ext cx="239713" cy="0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2743224" y="4921268"/>
            <a:ext cx="5257800" cy="503237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s-ES" sz="1300"/>
              <a:t>El </a:t>
            </a:r>
            <a:r>
              <a:rPr lang="es-ES" sz="1300" b="1"/>
              <a:t>largo plazo </a:t>
            </a:r>
            <a:r>
              <a:rPr lang="es-ES" sz="1300"/>
              <a:t>son periodos superiores al año.</a:t>
            </a:r>
          </a:p>
        </p:txBody>
      </p:sp>
      <p:cxnSp>
        <p:nvCxnSpPr>
          <p:cNvPr id="14" name="13 Conector recto"/>
          <p:cNvCxnSpPr>
            <a:endCxn id="15" idx="1"/>
          </p:cNvCxnSpPr>
          <p:nvPr/>
        </p:nvCxnSpPr>
        <p:spPr>
          <a:xfrm>
            <a:off x="2503511" y="5748355"/>
            <a:ext cx="239713" cy="0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2743224" y="5497530"/>
            <a:ext cx="5257800" cy="503238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s-ES" sz="1300"/>
              <a:t>El </a:t>
            </a:r>
            <a:r>
              <a:rPr lang="es-ES" sz="1300" b="1"/>
              <a:t>corto plazo </a:t>
            </a:r>
            <a:r>
              <a:rPr lang="es-ES" sz="1300"/>
              <a:t>son periodos iguales o inferiores al año.</a:t>
            </a:r>
            <a:endParaRPr lang="es-ES" sz="1300" b="1" u="sng"/>
          </a:p>
        </p:txBody>
      </p:sp>
      <p:cxnSp>
        <p:nvCxnSpPr>
          <p:cNvPr id="16" name="15 Conector recto"/>
          <p:cNvCxnSpPr/>
          <p:nvPr/>
        </p:nvCxnSpPr>
        <p:spPr>
          <a:xfrm rot="5400000">
            <a:off x="2053455" y="5298299"/>
            <a:ext cx="900113" cy="3175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5088" y="6203950"/>
            <a:ext cx="118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125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s-ES" altLang="es-ES" sz="3200" dirty="0" smtClean="0">
                <a:solidFill>
                  <a:srgbClr val="00B4D5"/>
                </a:solidFill>
                <a:latin typeface="Calibri" pitchFamily="34" charset="0"/>
              </a:rPr>
              <a:t>El inventario</a:t>
            </a:r>
            <a:endParaRPr lang="en-US" altLang="es-ES" sz="3200" dirty="0">
              <a:solidFill>
                <a:srgbClr val="00B4D5"/>
              </a:solidFill>
              <a:latin typeface="Calibri" pitchFamily="34" charset="0"/>
            </a:endParaRPr>
          </a:p>
        </p:txBody>
      </p:sp>
      <p:sp>
        <p:nvSpPr>
          <p:cNvPr id="11283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</a:t>
            </a:r>
            <a:r>
              <a:rPr lang="es-ES" altLang="es-ES" sz="1200" b="1" dirty="0" smtClean="0">
                <a:solidFill>
                  <a:srgbClr val="0083BB"/>
                </a:solidFill>
                <a:ea typeface="Open Sans"/>
                <a:cs typeface="Open Sans"/>
              </a:rPr>
              <a:t>1</a:t>
            </a:r>
            <a:endParaRPr lang="es-ES" altLang="es-ES" sz="1200" b="1" dirty="0">
              <a:solidFill>
                <a:srgbClr val="0083BB"/>
              </a:solidFill>
              <a:ea typeface="Open Sans"/>
              <a:cs typeface="Open Sans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420961" y="1493847"/>
            <a:ext cx="5508625" cy="554037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" sz="1300"/>
              <a:t>El </a:t>
            </a:r>
            <a:r>
              <a:rPr lang="es-ES" sz="1300" b="1"/>
              <a:t>inventario documento</a:t>
            </a:r>
            <a:r>
              <a:rPr lang="es-ES" sz="1300"/>
              <a:t> es una relación detallada y valorada de los distintos elementos que forman el patrimonio de la empresa.</a:t>
            </a:r>
          </a:p>
        </p:txBody>
      </p:sp>
      <p:cxnSp>
        <p:nvCxnSpPr>
          <p:cNvPr id="8" name="7 Conector recto"/>
          <p:cNvCxnSpPr/>
          <p:nvPr/>
        </p:nvCxnSpPr>
        <p:spPr>
          <a:xfrm rot="5400000">
            <a:off x="1780404" y="2905928"/>
            <a:ext cx="1717675" cy="1588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930548" y="2193934"/>
            <a:ext cx="4999038" cy="949325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" sz="1300" b="1"/>
              <a:t>Detallada: </a:t>
            </a:r>
            <a:r>
              <a:rPr lang="es-ES" sz="1300"/>
              <a:t>porque aparecerán todos y cada uno de los elementos que tenga la empresa. En el caso de que posea muebles, se detallará si son sillas, mesas, estanterías, etc. Aparecerá también la marca y referencia de cada artículo.</a:t>
            </a:r>
          </a:p>
        </p:txBody>
      </p:sp>
      <p:cxnSp>
        <p:nvCxnSpPr>
          <p:cNvPr id="11" name="10 Conector recto"/>
          <p:cNvCxnSpPr/>
          <p:nvPr/>
        </p:nvCxnSpPr>
        <p:spPr>
          <a:xfrm>
            <a:off x="2640036" y="2668597"/>
            <a:ext cx="290512" cy="1587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2930548" y="3295659"/>
            <a:ext cx="4999038" cy="949325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ES" sz="1300" b="1"/>
              <a:t>Valorada: </a:t>
            </a:r>
            <a:r>
              <a:rPr lang="es-ES" sz="1300"/>
              <a:t>porque todos y cada uno de los elementos se valorarán cuantitativamente. Se detallará tanto el precio unitario de cada elemento como su valor total.</a:t>
            </a:r>
          </a:p>
        </p:txBody>
      </p:sp>
      <p:cxnSp>
        <p:nvCxnSpPr>
          <p:cNvPr id="13" name="12 Conector recto"/>
          <p:cNvCxnSpPr/>
          <p:nvPr/>
        </p:nvCxnSpPr>
        <p:spPr>
          <a:xfrm>
            <a:off x="2646386" y="3762384"/>
            <a:ext cx="290512" cy="1588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38530" y="4857763"/>
            <a:ext cx="3733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5088" y="6203950"/>
            <a:ext cx="118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125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s-ES" altLang="es-ES" sz="3200" dirty="0" smtClean="0">
                <a:solidFill>
                  <a:srgbClr val="00B4D5"/>
                </a:solidFill>
                <a:latin typeface="Calibri" pitchFamily="34" charset="0"/>
              </a:rPr>
              <a:t>El inventario</a:t>
            </a:r>
            <a:endParaRPr lang="en-US" altLang="es-ES" sz="3200" dirty="0">
              <a:solidFill>
                <a:srgbClr val="00B4D5"/>
              </a:solidFill>
              <a:latin typeface="Calibri" pitchFamily="34" charset="0"/>
            </a:endParaRPr>
          </a:p>
        </p:txBody>
      </p:sp>
      <p:sp>
        <p:nvSpPr>
          <p:cNvPr id="11283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dirty="0">
                <a:solidFill>
                  <a:srgbClr val="0083BB"/>
                </a:solidFill>
                <a:ea typeface="Open Sans"/>
                <a:cs typeface="Open Sans"/>
              </a:rPr>
              <a:t>Unidad </a:t>
            </a:r>
            <a:r>
              <a:rPr lang="es-ES" altLang="es-ES" sz="1200" b="1" dirty="0" smtClean="0">
                <a:solidFill>
                  <a:srgbClr val="0083BB"/>
                </a:solidFill>
                <a:ea typeface="Open Sans"/>
                <a:cs typeface="Open Sans"/>
              </a:rPr>
              <a:t>1</a:t>
            </a:r>
            <a:endParaRPr lang="es-ES" altLang="es-ES" sz="1200" b="1" dirty="0">
              <a:solidFill>
                <a:srgbClr val="0083BB"/>
              </a:solidFill>
              <a:ea typeface="Open Sans"/>
              <a:cs typeface="Open Sans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2428899" y="1714488"/>
            <a:ext cx="5500687" cy="361950"/>
          </a:xfrm>
          <a:prstGeom prst="rect">
            <a:avLst/>
          </a:prstGeom>
          <a:solidFill>
            <a:srgbClr val="0083BB"/>
          </a:solidFill>
          <a:ln>
            <a:solidFill>
              <a:srgbClr val="0083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300" b="1" dirty="0"/>
              <a:t>Partes del inventario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79619" y="2362201"/>
            <a:ext cx="5549967" cy="1995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12CF62C539F3A4CAFFF5385648CD41C" ma:contentTypeVersion="15" ma:contentTypeDescription="Crear nuevo documento." ma:contentTypeScope="" ma:versionID="03a0aa87844675b66ab75cd39fb163c6">
  <xsd:schema xmlns:xsd="http://www.w3.org/2001/XMLSchema" xmlns:xs="http://www.w3.org/2001/XMLSchema" xmlns:p="http://schemas.microsoft.com/office/2006/metadata/properties" xmlns:ns2="c2054961-9ca7-4b1d-a938-221454b1fa5d" xmlns:ns3="0cb7bcbe-78d5-4388-a7ec-1f5835c9a8ad" targetNamespace="http://schemas.microsoft.com/office/2006/metadata/properties" ma:root="true" ma:fieldsID="8e596702251a8c63fc4561b7712c5572" ns2:_="" ns3:_="">
    <xsd:import namespace="c2054961-9ca7-4b1d-a938-221454b1fa5d"/>
    <xsd:import namespace="0cb7bcbe-78d5-4388-a7ec-1f5835c9a8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054961-9ca7-4b1d-a938-221454b1f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4fb58666-e629-4e5a-b780-b8dcc15b31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b7bcbe-78d5-4388-a7ec-1f5835c9a8a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77746a1-352d-456a-a06a-5a3c5d1f79ea}" ma:internalName="TaxCatchAll" ma:showField="CatchAllData" ma:web="0cb7bcbe-78d5-4388-a7ec-1f5835c9a8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ABFEBA-7432-4744-B891-1CE629880260}"/>
</file>

<file path=customXml/itemProps2.xml><?xml version="1.0" encoding="utf-8"?>
<ds:datastoreItem xmlns:ds="http://schemas.openxmlformats.org/officeDocument/2006/customXml" ds:itemID="{F20FFA33-2E2F-46C1-BDA4-374BFBA027B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</TotalTime>
  <Words>500</Words>
  <Application>Microsoft Office PowerPoint</Application>
  <PresentationFormat>Presentación en pantalla 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Calibri</vt:lpstr>
      <vt:lpstr>DejaVu Sans</vt:lpstr>
      <vt:lpstr>Open Sans</vt:lpstr>
      <vt:lpstr>Office Theme</vt:lpstr>
      <vt:lpstr>Presentación de PowerPoint</vt:lpstr>
      <vt:lpstr>La actividad económica</vt:lpstr>
      <vt:lpstr>La actividad económica</vt:lpstr>
      <vt:lpstr>La contabilidad</vt:lpstr>
      <vt:lpstr>El patrimonio</vt:lpstr>
      <vt:lpstr>El patrimonio</vt:lpstr>
      <vt:lpstr>El patrimonio</vt:lpstr>
      <vt:lpstr>El inventario</vt:lpstr>
      <vt:lpstr>El inventario</vt:lpstr>
      <vt:lpstr>El Balance de situación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Macmillan Education</cp:lastModifiedBy>
  <cp:revision>30</cp:revision>
  <dcterms:created xsi:type="dcterms:W3CDTF">2018-11-20T09:59:49Z</dcterms:created>
  <dcterms:modified xsi:type="dcterms:W3CDTF">2020-03-31T11:32:06Z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5</vt:i4>
  </property>
</Properties>
</file>