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76" r:id="rId4"/>
    <p:sldId id="273" r:id="rId5"/>
    <p:sldId id="272" r:id="rId6"/>
    <p:sldId id="274" r:id="rId7"/>
    <p:sldId id="275" r:id="rId8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4D5"/>
    <a:srgbClr val="008F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6"/>
          <p:cNvPicPr/>
          <p:nvPr userDrawn="1"/>
        </p:nvPicPr>
        <p:blipFill>
          <a:blip r:embed="rId2"/>
          <a:stretch/>
        </p:blipFill>
        <p:spPr>
          <a:xfrm>
            <a:off x="7684560" y="6203880"/>
            <a:ext cx="1181520" cy="399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E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4" name="CustomShape 1"/>
          <p:cNvSpPr/>
          <p:nvPr userDrawn="1"/>
        </p:nvSpPr>
        <p:spPr>
          <a:xfrm>
            <a:off x="1561680" y="6392160"/>
            <a:ext cx="1757880" cy="2293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Education</a:t>
            </a:r>
            <a:endParaRPr lang="es-ES" sz="900" b="0" strike="noStrike" spc="-1" dirty="0">
              <a:latin typeface="Arial"/>
            </a:endParaRPr>
          </a:p>
        </p:txBody>
      </p:sp>
      <p:pic>
        <p:nvPicPr>
          <p:cNvPr id="5" name="Imagen 4"/>
          <p:cNvPicPr/>
          <p:nvPr userDrawn="1"/>
        </p:nvPicPr>
        <p:blipFill>
          <a:blip r:embed="rId14"/>
          <a:stretch/>
        </p:blipFill>
        <p:spPr>
          <a:xfrm>
            <a:off x="0" y="0"/>
            <a:ext cx="1144800" cy="685800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2"/>
          <p:cNvSpPr/>
          <p:nvPr/>
        </p:nvSpPr>
        <p:spPr>
          <a:xfrm>
            <a:off x="7526520" y="822600"/>
            <a:ext cx="789840" cy="272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B4D5"/>
                </a:solidFill>
                <a:latin typeface="Open Sans"/>
                <a:ea typeface="DejaVu Sans"/>
              </a:rPr>
              <a:t>Unidad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51" name="CustomShape 3"/>
          <p:cNvSpPr/>
          <p:nvPr/>
        </p:nvSpPr>
        <p:spPr>
          <a:xfrm>
            <a:off x="8067960" y="135360"/>
            <a:ext cx="67536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6600" b="1" spc="-1" dirty="0">
                <a:solidFill>
                  <a:srgbClr val="0083BB"/>
                </a:solidFill>
                <a:latin typeface="Open Sans"/>
              </a:rPr>
              <a:t>1</a:t>
            </a:r>
            <a:endParaRPr lang="es-ES" sz="6600" b="0" strike="noStrike" spc="-1" dirty="0">
              <a:latin typeface="Arial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774328" y="2791770"/>
            <a:ext cx="3697872" cy="11757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ES" sz="3200" b="1" spc="-1" dirty="0">
                <a:solidFill>
                  <a:srgbClr val="0083BB"/>
                </a:solidFill>
                <a:latin typeface="Open Sans"/>
              </a:rPr>
              <a:t>La contabilidad. </a:t>
            </a:r>
          </a:p>
          <a:p>
            <a:pPr algn="ctr">
              <a:spcBef>
                <a:spcPct val="20000"/>
              </a:spcBef>
              <a:defRPr/>
            </a:pPr>
            <a:r>
              <a:rPr lang="es-ES" sz="3200" b="1" spc="-1" dirty="0">
                <a:solidFill>
                  <a:srgbClr val="0083BB"/>
                </a:solidFill>
                <a:latin typeface="Open Sans"/>
              </a:rPr>
              <a:t>El ciclo contable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0513" y="657225"/>
            <a:ext cx="6164262" cy="532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8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 contabilidad</a:t>
            </a:r>
            <a:endParaRPr kumimoji="0" lang="en-US" altLang="es-ES" sz="3200" b="0" i="0" u="none" strike="noStrike" kern="1200" cap="none" spc="0" normalizeH="0" baseline="0" noProof="0" dirty="0">
              <a:ln>
                <a:noFill/>
              </a:ln>
              <a:solidFill>
                <a:srgbClr val="00B4D5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258031" y="1276061"/>
            <a:ext cx="5832475" cy="738664"/>
          </a:xfrm>
          <a:prstGeom prst="rect">
            <a:avLst/>
          </a:prstGeom>
          <a:ln w="9525" cap="flat" cmpd="sng" algn="ctr">
            <a:solidFill>
              <a:srgbClr val="00B4D5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s-ES" sz="1400" dirty="0"/>
              <a:t>La </a:t>
            </a:r>
            <a:r>
              <a:rPr lang="es-ES" sz="1400" b="1" dirty="0"/>
              <a:t>contabilidad </a:t>
            </a:r>
            <a:r>
              <a:rPr lang="es-ES" sz="1400" dirty="0"/>
              <a:t>es la ciencia que determina el conjunto de técnicas y procedimientos para poder registrar las operaciones que realiza la empresa y así conocer su situación económica y financiera.</a:t>
            </a:r>
            <a:endParaRPr lang="es-ES" altLang="es-ES" sz="1300" dirty="0">
              <a:solidFill>
                <a:srgbClr val="000000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258031" y="2565111"/>
            <a:ext cx="5832475" cy="696913"/>
          </a:xfrm>
          <a:prstGeom prst="rect">
            <a:avLst/>
          </a:prstGeom>
          <a:ln w="9525" cap="flat" cmpd="sng" algn="ctr">
            <a:solidFill>
              <a:srgbClr val="00B4D5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defRPr/>
            </a:pPr>
            <a:r>
              <a:rPr lang="es-ES" altLang="es-ES" sz="1300">
                <a:solidFill>
                  <a:srgbClr val="000000"/>
                </a:solidFill>
              </a:rPr>
              <a:t>Conjunto de </a:t>
            </a:r>
            <a:r>
              <a:rPr lang="es-ES" altLang="es-ES" sz="1300" b="1">
                <a:solidFill>
                  <a:srgbClr val="000000"/>
                </a:solidFill>
              </a:rPr>
              <a:t>bienes, derechos y obligaciones, </a:t>
            </a:r>
            <a:r>
              <a:rPr lang="es-ES" altLang="es-ES" sz="1300">
                <a:solidFill>
                  <a:srgbClr val="000000"/>
                </a:solidFill>
              </a:rPr>
              <a:t>debidamente</a:t>
            </a:r>
            <a:r>
              <a:rPr lang="es-ES" altLang="es-ES" sz="1300" b="1">
                <a:solidFill>
                  <a:srgbClr val="000000"/>
                </a:solidFill>
              </a:rPr>
              <a:t> </a:t>
            </a:r>
            <a:r>
              <a:rPr lang="es-ES" altLang="es-ES" sz="1300">
                <a:solidFill>
                  <a:srgbClr val="000000"/>
                </a:solidFill>
              </a:rPr>
              <a:t>valorados, de la empresa, con los que desarrolla su actividad y que compone los medios económicos y financieros para lograr sus objetivos.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5174269" y="3257261"/>
            <a:ext cx="0" cy="217488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789969" y="3474749"/>
            <a:ext cx="2965450" cy="4762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3789969" y="3473161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002569" y="3844636"/>
            <a:ext cx="1616075" cy="492125"/>
          </a:xfrm>
          <a:prstGeom prst="rect">
            <a:avLst/>
          </a:prstGeom>
          <a:solidFill>
            <a:srgbClr val="00B4D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>
                <a:solidFill>
                  <a:schemeClr val="bg1"/>
                </a:solidFill>
              </a:rPr>
              <a:t>Masas patrimoniales</a:t>
            </a:r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>
            <a:off x="2689831" y="4539961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 flipV="1">
            <a:off x="2689831" y="4539961"/>
            <a:ext cx="2232025" cy="0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4921856" y="4539961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3805844" y="4532313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3266094" y="4906674"/>
            <a:ext cx="1085850" cy="10922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/>
              <a:t>Pasivo no exigible </a:t>
            </a:r>
          </a:p>
          <a:p>
            <a:pPr algn="ctr" eaLnBrk="0" hangingPunct="0"/>
            <a:r>
              <a:rPr lang="es-ES" altLang="es-ES" sz="1300" b="1"/>
              <a:t>= Patrimonio Neto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5534631" y="4827299"/>
            <a:ext cx="1211263" cy="293687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 dirty="0"/>
              <a:t>Económica</a:t>
            </a: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5966431" y="4446299"/>
            <a:ext cx="0" cy="379412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5966431" y="4446299"/>
            <a:ext cx="1576388" cy="0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6906231" y="4832061"/>
            <a:ext cx="1292225" cy="2921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 dirty="0"/>
              <a:t>Financiera</a:t>
            </a: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>
            <a:off x="7542819" y="4446299"/>
            <a:ext cx="0" cy="381000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5571144" y="5384511"/>
            <a:ext cx="1116012" cy="292100"/>
          </a:xfrm>
          <a:prstGeom prst="rect">
            <a:avLst/>
          </a:prstGeom>
          <a:noFill/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/>
              <a:t>Inversiones</a:t>
            </a: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6114069" y="5120986"/>
            <a:ext cx="0" cy="2635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6861781" y="5373399"/>
            <a:ext cx="1336675" cy="693737"/>
          </a:xfrm>
          <a:prstGeom prst="rect">
            <a:avLst/>
          </a:prstGeom>
          <a:noFill/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/>
              <a:t>Fuentes </a:t>
            </a:r>
          </a:p>
          <a:p>
            <a:pPr algn="ctr" eaLnBrk="0" hangingPunct="0"/>
            <a:r>
              <a:rPr lang="es-ES" altLang="es-ES" sz="1300" b="1"/>
              <a:t>de financiación</a:t>
            </a:r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>
            <a:off x="7514244" y="5120986"/>
            <a:ext cx="0" cy="25241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>
            <a:off x="3805844" y="4337628"/>
            <a:ext cx="0" cy="17621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angle 15"/>
          <p:cNvSpPr>
            <a:spLocks noChangeArrowheads="1"/>
          </p:cNvSpPr>
          <p:nvPr/>
        </p:nvSpPr>
        <p:spPr bwMode="auto">
          <a:xfrm>
            <a:off x="2186594" y="4906674"/>
            <a:ext cx="1008062" cy="10922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s-ES" altLang="es-ES" sz="1300" b="1"/>
              <a:t>Activo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5936269" y="3827174"/>
            <a:ext cx="1616075" cy="455612"/>
          </a:xfrm>
          <a:prstGeom prst="rect">
            <a:avLst/>
          </a:prstGeom>
          <a:solidFill>
            <a:srgbClr val="00B4D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s-ES" altLang="es-ES" sz="1300" b="1">
                <a:solidFill>
                  <a:schemeClr val="bg1"/>
                </a:solidFill>
              </a:rPr>
              <a:t>Estructura</a:t>
            </a:r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45894" y="3479511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4" name="Line 8"/>
          <p:cNvSpPr>
            <a:spLocks noChangeShapeType="1"/>
          </p:cNvSpPr>
          <p:nvPr/>
        </p:nvSpPr>
        <p:spPr bwMode="auto">
          <a:xfrm flipH="1">
            <a:off x="6745894" y="4282786"/>
            <a:ext cx="0" cy="16351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2258031" y="2319049"/>
            <a:ext cx="5832475" cy="292100"/>
          </a:xfrm>
          <a:prstGeom prst="rect">
            <a:avLst/>
          </a:prstGeom>
          <a:solidFill>
            <a:srgbClr val="00B4D5"/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>
                <a:solidFill>
                  <a:schemeClr val="bg1"/>
                </a:solidFill>
              </a:rPr>
              <a:t>Patrimonio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4426556" y="4905086"/>
            <a:ext cx="1008063" cy="1093788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s-ES" altLang="es-ES" sz="1300" b="1"/>
              <a:t>Pasivo exigible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8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 contabilidad</a:t>
            </a:r>
            <a:endParaRPr kumimoji="0" lang="en-US" altLang="es-ES" sz="3200" b="0" i="0" u="none" strike="noStrike" kern="1200" cap="none" spc="0" normalizeH="0" baseline="0" noProof="0" dirty="0">
              <a:ln>
                <a:noFill/>
              </a:ln>
              <a:solidFill>
                <a:srgbClr val="00B4D5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2301179" y="2479390"/>
            <a:ext cx="5810250" cy="323850"/>
          </a:xfrm>
          <a:prstGeom prst="rect">
            <a:avLst/>
          </a:prstGeom>
          <a:solidFill>
            <a:srgbClr val="00B4D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s-ES" altLang="es-ES" sz="1400" b="1" dirty="0"/>
              <a:t>Clasificación de los elementos patrimoniales</a:t>
            </a:r>
            <a:endParaRPr lang="es-ES" altLang="es-ES" sz="1400" dirty="0"/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3250504" y="1303053"/>
            <a:ext cx="3887787" cy="292100"/>
          </a:xfrm>
          <a:prstGeom prst="rect">
            <a:avLst/>
          </a:prstGeom>
          <a:solidFill>
            <a:srgbClr val="008FA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 dirty="0">
                <a:solidFill>
                  <a:schemeClr val="bg1"/>
                </a:solidFill>
              </a:rPr>
              <a:t>Activo = Pasivo exigible + Patrimonio neto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3250504" y="1845978"/>
            <a:ext cx="3887787" cy="292100"/>
          </a:xfrm>
          <a:prstGeom prst="rect">
            <a:avLst/>
          </a:prstGeom>
          <a:solidFill>
            <a:srgbClr val="008FA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 dirty="0">
                <a:solidFill>
                  <a:schemeClr val="bg1"/>
                </a:solidFill>
              </a:rPr>
              <a:t>Patrimonio neto = Activo − Pasivo exigible</a:t>
            </a: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301179" y="2976278"/>
          <a:ext cx="5810250" cy="3173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781">
                <a:tc>
                  <a:txBody>
                    <a:bodyPr/>
                    <a:lstStyle/>
                    <a:p>
                      <a:pPr algn="ctr"/>
                      <a:r>
                        <a:rPr lang="es-ES" sz="13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Activo</a:t>
                      </a:r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kern="1200" baseline="0" dirty="0"/>
                        <a:t>Patrimonio neto y Pasivo</a:t>
                      </a:r>
                      <a:endParaRPr lang="es-ES" sz="1300" dirty="0"/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5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781">
                <a:tc>
                  <a:txBody>
                    <a:bodyPr/>
                    <a:lstStyle/>
                    <a:p>
                      <a:pPr algn="ctr"/>
                      <a:r>
                        <a:rPr lang="es-ES" sz="1400" b="1" kern="1200" baseline="0" dirty="0">
                          <a:solidFill>
                            <a:srgbClr val="008FA0"/>
                          </a:solidFill>
                        </a:rPr>
                        <a:t>Activo no corriente</a:t>
                      </a:r>
                      <a:endParaRPr lang="es-ES" sz="1400" b="1" dirty="0">
                        <a:solidFill>
                          <a:srgbClr val="008FA0"/>
                        </a:solidFill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kern="1200" baseline="0" dirty="0">
                          <a:solidFill>
                            <a:srgbClr val="008FA0"/>
                          </a:solidFill>
                        </a:rPr>
                        <a:t>Patrimonio neto</a:t>
                      </a:r>
                      <a:endParaRPr lang="es-ES" sz="1400" b="1" dirty="0">
                        <a:solidFill>
                          <a:srgbClr val="008FA0"/>
                        </a:solidFill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56">
                <a:tc>
                  <a:txBody>
                    <a:bodyPr/>
                    <a:lstStyle/>
                    <a:p>
                      <a:r>
                        <a:rPr lang="es-ES" sz="1400" kern="1200" baseline="0" dirty="0"/>
                        <a:t>- Inmovilizado intangible.</a:t>
                      </a:r>
                    </a:p>
                    <a:p>
                      <a:r>
                        <a:rPr lang="es-ES" sz="1400" kern="1200" baseline="0" dirty="0"/>
                        <a:t>- Inmovilizado material.</a:t>
                      </a:r>
                    </a:p>
                    <a:p>
                      <a:r>
                        <a:rPr lang="es-ES" sz="1400" kern="1200" baseline="0" dirty="0"/>
                        <a:t>- Inversiones financieras a largo plazo.</a:t>
                      </a:r>
                      <a:endParaRPr lang="es-ES" sz="1400" dirty="0"/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/>
                        <a:t>- Capital.</a:t>
                      </a:r>
                    </a:p>
                    <a:p>
                      <a:r>
                        <a:rPr lang="es-ES" sz="1400" kern="1200" baseline="0" dirty="0"/>
                        <a:t>- Autofinanciación.</a:t>
                      </a:r>
                      <a:endParaRPr lang="es-ES" sz="1400" dirty="0"/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781">
                <a:tc>
                  <a:txBody>
                    <a:bodyPr/>
                    <a:lstStyle/>
                    <a:p>
                      <a:pPr algn="ctr"/>
                      <a:r>
                        <a:rPr lang="es-ES" sz="1400" b="1" kern="1200" baseline="0" dirty="0">
                          <a:solidFill>
                            <a:srgbClr val="008FA0"/>
                          </a:solidFill>
                        </a:rPr>
                        <a:t>Activo corriente</a:t>
                      </a:r>
                      <a:endParaRPr lang="es-ES" sz="1400" b="1" dirty="0">
                        <a:solidFill>
                          <a:srgbClr val="008FA0"/>
                        </a:solidFill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kern="1200" baseline="0" dirty="0">
                          <a:solidFill>
                            <a:srgbClr val="008FA0"/>
                          </a:solidFill>
                        </a:rPr>
                        <a:t>Pasivo exigible</a:t>
                      </a:r>
                      <a:endParaRPr lang="es-ES" sz="1400" b="1" dirty="0">
                        <a:solidFill>
                          <a:srgbClr val="008FA0"/>
                        </a:solidFill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56">
                <a:tc rowSpan="2">
                  <a:txBody>
                    <a:bodyPr/>
                    <a:lstStyle/>
                    <a:p>
                      <a:r>
                        <a:rPr lang="es-ES" sz="1400" kern="1200" baseline="0" dirty="0"/>
                        <a:t>- Existencias.</a:t>
                      </a:r>
                    </a:p>
                    <a:p>
                      <a:r>
                        <a:rPr lang="es-ES" sz="1400" kern="1200" baseline="0" dirty="0"/>
                        <a:t>- Deudores comerciales.</a:t>
                      </a:r>
                    </a:p>
                    <a:p>
                      <a:r>
                        <a:rPr lang="es-ES" sz="1400" kern="1200" baseline="0" dirty="0"/>
                        <a:t>- Inversiones financieras a corto plazo.</a:t>
                      </a:r>
                    </a:p>
                    <a:p>
                      <a:r>
                        <a:rPr lang="es-ES" sz="1400" kern="1200" baseline="0" dirty="0"/>
                        <a:t>- Efectivo.</a:t>
                      </a:r>
                      <a:endParaRPr lang="es-ES" sz="1400" dirty="0"/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/>
                        <a:t>Pasivo no corriente.</a:t>
                      </a:r>
                      <a:endParaRPr lang="es-ES" sz="1400" dirty="0"/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7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baseline="0" dirty="0"/>
                        <a:t>Pasivo corriente.</a:t>
                      </a:r>
                      <a:endParaRPr lang="es-ES" sz="1400" dirty="0"/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6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 contabilidad</a:t>
            </a:r>
            <a:endParaRPr kumimoji="0" lang="en-US" altLang="es-ES" sz="3200" b="0" i="0" u="none" strike="noStrike" kern="1200" cap="none" spc="0" normalizeH="0" baseline="0" noProof="0" dirty="0">
              <a:ln>
                <a:noFill/>
              </a:ln>
              <a:solidFill>
                <a:srgbClr val="00B4D5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691423" y="3407650"/>
            <a:ext cx="2238375" cy="4826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s-ES" altLang="es-ES" sz="1300" b="1"/>
              <a:t>El Activo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3812198" y="3015538"/>
            <a:ext cx="0" cy="379412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V="1">
            <a:off x="3812198" y="3015538"/>
            <a:ext cx="2803525" cy="95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5677510" y="3412413"/>
            <a:ext cx="1876425" cy="492125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/>
              <a:t>El Pasivo y el Patrimonio neto</a:t>
            </a:r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6615723" y="3015538"/>
            <a:ext cx="0" cy="406400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369410" y="2580563"/>
            <a:ext cx="1616075" cy="293687"/>
          </a:xfrm>
          <a:prstGeom prst="rect">
            <a:avLst/>
          </a:prstGeom>
          <a:solidFill>
            <a:srgbClr val="00B4D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>
                <a:solidFill>
                  <a:schemeClr val="bg1"/>
                </a:solidFill>
              </a:rPr>
              <a:t>Estructura</a:t>
            </a:r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 flipH="1">
            <a:off x="5188560" y="2871075"/>
            <a:ext cx="0" cy="16351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679098" y="4074400"/>
            <a:ext cx="1876425" cy="2921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/>
              <a:t>Estructura financiera</a:t>
            </a:r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auto">
          <a:xfrm>
            <a:off x="6615723" y="3904538"/>
            <a:ext cx="0" cy="157162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8" name="17 Flecha abajo"/>
          <p:cNvSpPr/>
          <p:nvPr/>
        </p:nvSpPr>
        <p:spPr>
          <a:xfrm>
            <a:off x="4961548" y="2147175"/>
            <a:ext cx="430212" cy="322263"/>
          </a:xfrm>
          <a:prstGeom prst="downArrow">
            <a:avLst/>
          </a:prstGeom>
          <a:solidFill>
            <a:srgbClr val="008F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grpSp>
        <p:nvGrpSpPr>
          <p:cNvPr id="19" name="17 Grupo"/>
          <p:cNvGrpSpPr>
            <a:grpSpLocks/>
          </p:cNvGrpSpPr>
          <p:nvPr/>
        </p:nvGrpSpPr>
        <p:grpSpPr bwMode="auto">
          <a:xfrm>
            <a:off x="2516798" y="4569700"/>
            <a:ext cx="5291137" cy="1462088"/>
            <a:chOff x="2984503" y="5022412"/>
            <a:chExt cx="5835647" cy="1462526"/>
          </a:xfrm>
        </p:grpSpPr>
        <p:sp>
          <p:nvSpPr>
            <p:cNvPr id="20" name="16 CuadroTexto"/>
            <p:cNvSpPr txBox="1">
              <a:spLocks noChangeArrowheads="1"/>
            </p:cNvSpPr>
            <p:nvPr/>
          </p:nvSpPr>
          <p:spPr bwMode="auto">
            <a:xfrm>
              <a:off x="2984503" y="5314800"/>
              <a:ext cx="5832000" cy="1170138"/>
            </a:xfrm>
            <a:prstGeom prst="rect">
              <a:avLst/>
            </a:prstGeom>
            <a:noFill/>
            <a:ln w="9525">
              <a:solidFill>
                <a:srgbClr val="00B4D5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es-ES" altLang="es-ES" sz="1300" dirty="0">
                  <a:solidFill>
                    <a:srgbClr val="008FA0"/>
                  </a:solidFill>
                </a:rPr>
                <a:t>Activo: </a:t>
              </a:r>
              <a:r>
                <a:rPr lang="es-ES" altLang="es-ES" sz="1300" dirty="0"/>
                <a:t>se ordenan según el criterio de </a:t>
              </a:r>
              <a:r>
                <a:rPr lang="es-ES" altLang="es-ES" sz="1300" b="1" dirty="0"/>
                <a:t>liquidez</a:t>
              </a:r>
              <a:r>
                <a:rPr lang="es-ES" altLang="es-ES" sz="1300" dirty="0"/>
                <a:t> (de menor a mayor facilidad para convertirse dinero líquido). </a:t>
              </a:r>
            </a:p>
            <a:p>
              <a:pPr algn="just"/>
              <a:r>
                <a:rPr lang="es-ES" altLang="es-ES" sz="1300" dirty="0">
                  <a:solidFill>
                    <a:srgbClr val="008FA0"/>
                  </a:solidFill>
                </a:rPr>
                <a:t>Patrimonio neto </a:t>
              </a:r>
              <a:r>
                <a:rPr lang="es-ES" altLang="es-ES" sz="1300" dirty="0">
                  <a:solidFill>
                    <a:srgbClr val="000064"/>
                  </a:solidFill>
                </a:rPr>
                <a:t>y </a:t>
              </a:r>
              <a:r>
                <a:rPr lang="es-ES" altLang="es-ES" sz="1300" dirty="0">
                  <a:solidFill>
                    <a:srgbClr val="008FA0"/>
                  </a:solidFill>
                </a:rPr>
                <a:t>Pasivo</a:t>
              </a:r>
              <a:r>
                <a:rPr lang="es-ES" altLang="es-ES" sz="1300" dirty="0">
                  <a:solidFill>
                    <a:srgbClr val="0064FF"/>
                  </a:solidFill>
                </a:rPr>
                <a:t>: </a:t>
              </a:r>
              <a:r>
                <a:rPr lang="es-ES" altLang="es-ES" sz="1300" dirty="0"/>
                <a:t>se ordenan siguiendo el criterio de </a:t>
              </a:r>
              <a:r>
                <a:rPr lang="es-ES" altLang="es-ES" sz="1300" b="1" dirty="0"/>
                <a:t>exigibilidad, </a:t>
              </a:r>
              <a:r>
                <a:rPr lang="es-ES" altLang="es-ES" sz="1300" dirty="0"/>
                <a:t>(de menor a mayor plazo de tiempo que van a tardar en exigirse las obligaciones).</a:t>
              </a:r>
            </a:p>
          </p:txBody>
        </p:sp>
        <p:sp>
          <p:nvSpPr>
            <p:cNvPr id="21" name="Rectangle 10"/>
            <p:cNvSpPr>
              <a:spLocks noChangeArrowheads="1"/>
            </p:cNvSpPr>
            <p:nvPr/>
          </p:nvSpPr>
          <p:spPr bwMode="auto">
            <a:xfrm>
              <a:off x="2987675" y="5022412"/>
              <a:ext cx="5832475" cy="292388"/>
            </a:xfrm>
            <a:prstGeom prst="rect">
              <a:avLst/>
            </a:prstGeom>
            <a:solidFill>
              <a:srgbClr val="00B4D5"/>
            </a:solidFill>
            <a:ln w="9525">
              <a:solidFill>
                <a:srgbClr val="00B4D5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s-ES" altLang="es-ES" sz="1300" b="1" dirty="0">
                  <a:solidFill>
                    <a:schemeClr val="bg1"/>
                  </a:solidFill>
                </a:rPr>
                <a:t>Criterio de liquidez y exigibilidad</a:t>
              </a:r>
            </a:p>
          </p:txBody>
        </p:sp>
      </p:grp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2708885" y="4050588"/>
            <a:ext cx="2195513" cy="2921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altLang="es-ES" sz="1300" b="1"/>
              <a:t>Estructura económica</a:t>
            </a:r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3807435" y="3890250"/>
            <a:ext cx="0" cy="15716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258031" y="1239117"/>
            <a:ext cx="5832475" cy="954107"/>
          </a:xfrm>
          <a:prstGeom prst="rect">
            <a:avLst/>
          </a:prstGeom>
          <a:ln w="9525" cap="flat" cmpd="sng" algn="ctr">
            <a:solidFill>
              <a:srgbClr val="00B4D5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tabLst>
                <a:tab pos="0" algn="l"/>
              </a:tabLst>
            </a:pPr>
            <a:r>
              <a:rPr lang="es-ES" altLang="es-ES" sz="1400" b="1" dirty="0"/>
              <a:t>Documento</a:t>
            </a:r>
            <a:r>
              <a:rPr lang="es-ES" altLang="es-ES" sz="1400" dirty="0"/>
              <a:t> </a:t>
            </a:r>
            <a:r>
              <a:rPr lang="es-ES" altLang="es-ES" sz="1400" b="1" dirty="0"/>
              <a:t>contable </a:t>
            </a:r>
            <a:r>
              <a:rPr lang="es-ES" altLang="es-ES" sz="1400" dirty="0"/>
              <a:t>en el que se presentan los elementos patrimoniales que componen el patrimonio de la empresa agrupados en masas y </a:t>
            </a:r>
            <a:r>
              <a:rPr lang="es-ES" altLang="es-ES" sz="1400" dirty="0" err="1"/>
              <a:t>submasas</a:t>
            </a:r>
            <a:r>
              <a:rPr lang="es-ES" altLang="es-ES" sz="1400" dirty="0"/>
              <a:t> patrimoniales, que informan de la situación económico-financiera de la empresa.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6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El ciclo contable</a:t>
            </a:r>
            <a:endParaRPr kumimoji="0" lang="en-US" altLang="es-ES" sz="3200" b="0" i="0" u="none" strike="noStrike" kern="1200" cap="none" spc="0" normalizeH="0" baseline="0" noProof="0" dirty="0">
              <a:ln>
                <a:noFill/>
              </a:ln>
              <a:solidFill>
                <a:srgbClr val="00B4D5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258031" y="1155993"/>
            <a:ext cx="5832475" cy="1169551"/>
          </a:xfrm>
          <a:prstGeom prst="rect">
            <a:avLst/>
          </a:prstGeom>
          <a:ln w="9525" cap="flat" cmpd="sng" algn="ctr">
            <a:solidFill>
              <a:srgbClr val="00B4D5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s-ES" sz="1400" dirty="0"/>
              <a:t>El </a:t>
            </a:r>
            <a:r>
              <a:rPr lang="es-ES" sz="1400" b="1" dirty="0"/>
              <a:t>ciclo contable </a:t>
            </a:r>
            <a:r>
              <a:rPr lang="es-ES" sz="1400" dirty="0"/>
              <a:t>es el conjunto de todas las operaciones que realiza una empresa durante un ejercicio económico, con el objetivo de ofrecer información resumida de su situación en periodos más o menos cortos de tiempo y, como mínimo, con periodicidad anual, por motivos de tipo mercantil y fiscal.</a:t>
            </a:r>
            <a:endParaRPr lang="es-ES" altLang="es-ES" sz="1400" dirty="0"/>
          </a:p>
        </p:txBody>
      </p:sp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2221519" y="3182534"/>
          <a:ext cx="5940425" cy="1582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59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Inventario o Balance de situación inicial</a:t>
                      </a:r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593">
                <a:tc>
                  <a:txBody>
                    <a:bodyPr/>
                    <a:lstStyle/>
                    <a:p>
                      <a:pPr algn="ctr"/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Libro Diario</a:t>
                      </a:r>
                      <a:endParaRPr lang="es-ES" sz="1400" b="0" dirty="0"/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593">
                <a:tc>
                  <a:txBody>
                    <a:bodyPr/>
                    <a:lstStyle/>
                    <a:p>
                      <a:pPr algn="ctr"/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Libro Mayor</a:t>
                      </a:r>
                      <a:endParaRPr lang="es-ES" sz="1400" b="0" dirty="0"/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59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Balance de comprobación de sumas y saldos</a:t>
                      </a:r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59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Balance de situación final</a:t>
                      </a:r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2216756" y="2890434"/>
            <a:ext cx="5962650" cy="292100"/>
          </a:xfrm>
          <a:prstGeom prst="rect">
            <a:avLst/>
          </a:prstGeom>
          <a:solidFill>
            <a:srgbClr val="00B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1300" b="1" dirty="0"/>
              <a:t>Operaciones del ciclo contable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6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El ciclo contable</a:t>
            </a:r>
            <a:endParaRPr kumimoji="0" lang="en-US" altLang="es-ES" sz="3200" b="0" i="0" u="none" strike="noStrike" kern="1200" cap="none" spc="0" normalizeH="0" baseline="0" noProof="0" dirty="0">
              <a:ln>
                <a:noFill/>
              </a:ln>
              <a:solidFill>
                <a:srgbClr val="00B4D5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272319" y="1820843"/>
            <a:ext cx="5575300" cy="307975"/>
          </a:xfrm>
          <a:prstGeom prst="rect">
            <a:avLst/>
          </a:prstGeom>
          <a:solidFill>
            <a:srgbClr val="00B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1400" b="1" dirty="0"/>
              <a:t>Libro Diario y Libro Mayor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2253673" y="2392195"/>
            <a:ext cx="5638793" cy="39716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altLang="es-ES" sz="1400" dirty="0"/>
              <a:t>Asiento de apertura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258297" y="2902203"/>
            <a:ext cx="5638793" cy="45980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altLang="es-ES" sz="1400" dirty="0"/>
              <a:t>Contabilización de las operaciones del ejercicio en el libro Diario y en</a:t>
            </a:r>
          </a:p>
          <a:p>
            <a:pPr algn="ctr"/>
            <a:r>
              <a:rPr lang="es-ES" altLang="es-ES" sz="1400" dirty="0"/>
              <a:t>el libro Mayor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62921" y="3479459"/>
            <a:ext cx="5638793" cy="45980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altLang="es-ES" sz="1400" dirty="0"/>
              <a:t>Balance de comprobación de sumas y saldos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267545" y="4065951"/>
            <a:ext cx="5638793" cy="45980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altLang="es-ES" sz="1400" dirty="0"/>
              <a:t>Regularización contable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272169" y="4670915"/>
            <a:ext cx="5638793" cy="45980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altLang="es-ES" sz="1400" dirty="0"/>
              <a:t>Asiento de cierre de la contabilidad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250657-0694-45AE-BE85-2764B7071E37}"/>
</file>

<file path=customXml/itemProps2.xml><?xml version="1.0" encoding="utf-8"?>
<ds:datastoreItem xmlns:ds="http://schemas.openxmlformats.org/officeDocument/2006/customXml" ds:itemID="{2109C546-15FA-42D2-A315-5EBB228FE8CD}"/>
</file>

<file path=customXml/itemProps3.xml><?xml version="1.0" encoding="utf-8"?>
<ds:datastoreItem xmlns:ds="http://schemas.openxmlformats.org/officeDocument/2006/customXml" ds:itemID="{37289894-5F6B-421D-99AD-4CD9EC05B89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3305</TotalTime>
  <Words>413</Words>
  <Application>Microsoft Office PowerPoint</Application>
  <PresentationFormat>Presentación en pantalla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Open Sans</vt:lpstr>
      <vt:lpstr>Symbol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Maria Justicia Gonzalez</cp:lastModifiedBy>
  <cp:revision>43</cp:revision>
  <dcterms:created xsi:type="dcterms:W3CDTF">2018-11-20T09:59:49Z</dcterms:created>
  <dcterms:modified xsi:type="dcterms:W3CDTF">2025-06-16T14:33:50Z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  <property fmtid="{D5CDD505-2E9C-101B-9397-08002B2CF9AE}" pid="12" name="ContentTypeId">
    <vt:lpwstr>0x010100A12CF62C539F3A4CAFFF5385648CD41C</vt:lpwstr>
  </property>
</Properties>
</file>