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6"/>
  </p:notesMasterIdLst>
  <p:handoutMasterIdLst>
    <p:handoutMasterId r:id="rId17"/>
  </p:handoutMasterIdLst>
  <p:sldIdLst>
    <p:sldId id="256" r:id="rId5"/>
    <p:sldId id="258" r:id="rId6"/>
    <p:sldId id="278" r:id="rId7"/>
    <p:sldId id="266" r:id="rId8"/>
    <p:sldId id="276" r:id="rId9"/>
    <p:sldId id="268" r:id="rId10"/>
    <p:sldId id="270" r:id="rId11"/>
    <p:sldId id="272" r:id="rId12"/>
    <p:sldId id="274" r:id="rId13"/>
    <p:sldId id="275" r:id="rId14"/>
    <p:sldId id="277" r:id="rId15"/>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P"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FF"/>
    <a:srgbClr val="0064FF"/>
    <a:srgbClr val="CCECFF"/>
    <a:srgbClr val="000064"/>
    <a:srgbClr val="0066FF"/>
    <a:srgbClr val="0000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89" autoAdjust="0"/>
    <p:restoredTop sz="94656" autoAdjust="0"/>
  </p:normalViewPr>
  <p:slideViewPr>
    <p:cSldViewPr snapToObjects="1">
      <p:cViewPr varScale="1">
        <p:scale>
          <a:sx n="51" d="100"/>
          <a:sy n="51" d="100"/>
        </p:scale>
        <p:origin x="2040" y="4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2" d="100"/>
          <a:sy n="82" d="100"/>
        </p:scale>
        <p:origin x="-2064" y="-9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EFEB7DE-7907-2DDF-0CA7-2C9A5C4673A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11267" name="Rectangle 3">
            <a:extLst>
              <a:ext uri="{FF2B5EF4-FFF2-40B4-BE49-F238E27FC236}">
                <a16:creationId xmlns:a16="http://schemas.microsoft.com/office/drawing/2014/main" id="{030E799E-9297-BF62-28D4-2C04700CDA92}"/>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it-IT"/>
          </a:p>
        </p:txBody>
      </p:sp>
      <p:sp>
        <p:nvSpPr>
          <p:cNvPr id="11268" name="Rectangle 4">
            <a:extLst>
              <a:ext uri="{FF2B5EF4-FFF2-40B4-BE49-F238E27FC236}">
                <a16:creationId xmlns:a16="http://schemas.microsoft.com/office/drawing/2014/main" id="{697826CF-5AC6-F557-4964-D333200DD27F}"/>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11269" name="Rectangle 5">
            <a:extLst>
              <a:ext uri="{FF2B5EF4-FFF2-40B4-BE49-F238E27FC236}">
                <a16:creationId xmlns:a16="http://schemas.microsoft.com/office/drawing/2014/main" id="{550CD855-C896-A162-31C5-648EE908E878}"/>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319AA9A-955C-4D6C-96A2-9FE4328E14FF}" type="slidenum">
              <a:rPr lang="es-ES" altLang="es-ES_tradnl"/>
              <a:pPr/>
              <a:t>‹Nº›</a:t>
            </a:fld>
            <a:endParaRPr lang="es-ES" altLang="es-ES_trad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24921EDC-8F63-E70A-3C98-F3E94790F390}"/>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3" name="2 Marcador de fecha">
            <a:extLst>
              <a:ext uri="{FF2B5EF4-FFF2-40B4-BE49-F238E27FC236}">
                <a16:creationId xmlns:a16="http://schemas.microsoft.com/office/drawing/2014/main" id="{4BC4B50E-BE67-9F24-A4CB-C5B7A16077B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0267D00C-13D0-4366-88B2-793DB4161D9D}" type="datetimeFigureOut">
              <a:rPr lang="es-ES"/>
              <a:pPr>
                <a:defRPr/>
              </a:pPr>
              <a:t>16/09/2024</a:t>
            </a:fld>
            <a:endParaRPr lang="es-ES"/>
          </a:p>
        </p:txBody>
      </p:sp>
      <p:sp>
        <p:nvSpPr>
          <p:cNvPr id="4" name="3 Marcador de imagen de diapositiva">
            <a:extLst>
              <a:ext uri="{FF2B5EF4-FFF2-40B4-BE49-F238E27FC236}">
                <a16:creationId xmlns:a16="http://schemas.microsoft.com/office/drawing/2014/main" id="{50CCFD1E-FA79-613E-A020-A6D2DE98FA5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a:extLst>
              <a:ext uri="{FF2B5EF4-FFF2-40B4-BE49-F238E27FC236}">
                <a16:creationId xmlns:a16="http://schemas.microsoft.com/office/drawing/2014/main" id="{C19B0300-3419-0F25-B3C4-4C02B77990FA}"/>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467D11DB-82E0-9668-4253-EE91BF4A727B}"/>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7" name="6 Marcador de número de diapositiva">
            <a:extLst>
              <a:ext uri="{FF2B5EF4-FFF2-40B4-BE49-F238E27FC236}">
                <a16:creationId xmlns:a16="http://schemas.microsoft.com/office/drawing/2014/main" id="{4D57DD5A-EC52-C64C-1F8E-1F38874C45C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6E4B030-D969-4392-B9EB-F2A5CBE8E4DE}" type="slidenum">
              <a:rPr lang="es-ES" altLang="es-ES_tradnl"/>
              <a:pPr/>
              <a:t>‹Nº›</a:t>
            </a:fld>
            <a:endParaRPr lang="es-ES" altLang="es-ES_trad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Marcador de imagen de diapositiva">
            <a:extLst>
              <a:ext uri="{FF2B5EF4-FFF2-40B4-BE49-F238E27FC236}">
                <a16:creationId xmlns:a16="http://schemas.microsoft.com/office/drawing/2014/main" id="{0ECCA630-F50F-E399-4D7A-7636CA6DCF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Marcador de notas">
            <a:extLst>
              <a:ext uri="{FF2B5EF4-FFF2-40B4-BE49-F238E27FC236}">
                <a16:creationId xmlns:a16="http://schemas.microsoft.com/office/drawing/2014/main" id="{C2CF65B0-5DED-4E8B-5996-000AD3173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5124" name="3 Marcador de número de diapositiva">
            <a:extLst>
              <a:ext uri="{FF2B5EF4-FFF2-40B4-BE49-F238E27FC236}">
                <a16:creationId xmlns:a16="http://schemas.microsoft.com/office/drawing/2014/main" id="{2E7DD6DB-FBBE-D313-B660-340F0465FE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6DEF31-E2C4-49DB-9AB5-C0C8739B4CF4}" type="slidenum">
              <a:rPr lang="es-ES" altLang="es-ES"/>
              <a:pPr/>
              <a:t>1</a:t>
            </a:fld>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Tree>
    <p:extLst>
      <p:ext uri="{BB962C8B-B14F-4D97-AF65-F5344CB8AC3E}">
        <p14:creationId xmlns:p14="http://schemas.microsoft.com/office/powerpoint/2010/main" val="42131651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6491015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62813" y="836613"/>
            <a:ext cx="1423987" cy="540067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2987675" y="836613"/>
            <a:ext cx="4122738" cy="54006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229755966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8403229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extLst>
      <p:ext uri="{BB962C8B-B14F-4D97-AF65-F5344CB8AC3E}">
        <p14:creationId xmlns:p14="http://schemas.microsoft.com/office/powerpoint/2010/main" val="397382943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2987675" y="1341438"/>
            <a:ext cx="27733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913438" y="1341438"/>
            <a:ext cx="27733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72863330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46412154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Tree>
    <p:extLst>
      <p:ext uri="{BB962C8B-B14F-4D97-AF65-F5344CB8AC3E}">
        <p14:creationId xmlns:p14="http://schemas.microsoft.com/office/powerpoint/2010/main" val="6956657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848194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409502934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207887691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9">
            <a:extLst>
              <a:ext uri="{FF2B5EF4-FFF2-40B4-BE49-F238E27FC236}">
                <a16:creationId xmlns:a16="http://schemas.microsoft.com/office/drawing/2014/main" id="{EF8C6449-C857-841F-1E02-B33CA083093C}"/>
              </a:ext>
            </a:extLst>
          </p:cNvPr>
          <p:cNvSpPr>
            <a:spLocks noChangeShapeType="1"/>
          </p:cNvSpPr>
          <p:nvPr userDrawn="1"/>
        </p:nvSpPr>
        <p:spPr bwMode="auto">
          <a:xfrm flipH="1">
            <a:off x="2484438" y="115888"/>
            <a:ext cx="3368675"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27" name="Line 30">
            <a:extLst>
              <a:ext uri="{FF2B5EF4-FFF2-40B4-BE49-F238E27FC236}">
                <a16:creationId xmlns:a16="http://schemas.microsoft.com/office/drawing/2014/main" id="{F6FDAF55-2F6C-4798-EB14-52363E129AD7}"/>
              </a:ext>
            </a:extLst>
          </p:cNvPr>
          <p:cNvSpPr>
            <a:spLocks noChangeShapeType="1"/>
          </p:cNvSpPr>
          <p:nvPr userDrawn="1"/>
        </p:nvSpPr>
        <p:spPr bwMode="auto">
          <a:xfrm flipH="1">
            <a:off x="2376488" y="404813"/>
            <a:ext cx="3476625"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28" name="Rectangle 12">
            <a:extLst>
              <a:ext uri="{FF2B5EF4-FFF2-40B4-BE49-F238E27FC236}">
                <a16:creationId xmlns:a16="http://schemas.microsoft.com/office/drawing/2014/main" id="{C29E40C5-83C5-A16D-4713-CF0CB25AE381}"/>
              </a:ext>
            </a:extLst>
          </p:cNvPr>
          <p:cNvSpPr>
            <a:spLocks noChangeArrowheads="1"/>
          </p:cNvSpPr>
          <p:nvPr userDrawn="1"/>
        </p:nvSpPr>
        <p:spPr bwMode="auto">
          <a:xfrm>
            <a:off x="5781675" y="115888"/>
            <a:ext cx="3362325" cy="288925"/>
          </a:xfrm>
          <a:prstGeom prst="rect">
            <a:avLst/>
          </a:prstGeom>
          <a:solidFill>
            <a:srgbClr val="000080"/>
          </a:solidFill>
          <a:ln w="19050">
            <a:solidFill>
              <a:srgbClr val="000080"/>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it-IT" altLang="es-ES"/>
          </a:p>
        </p:txBody>
      </p:sp>
      <p:sp>
        <p:nvSpPr>
          <p:cNvPr id="1029" name="Rectangle 22">
            <a:extLst>
              <a:ext uri="{FF2B5EF4-FFF2-40B4-BE49-F238E27FC236}">
                <a16:creationId xmlns:a16="http://schemas.microsoft.com/office/drawing/2014/main" id="{F33BACB1-05F5-10C3-5370-F8942EF7C7FB}"/>
              </a:ext>
            </a:extLst>
          </p:cNvPr>
          <p:cNvSpPr>
            <a:spLocks noGrp="1" noChangeArrowheads="1"/>
          </p:cNvSpPr>
          <p:nvPr>
            <p:ph type="title"/>
          </p:nvPr>
        </p:nvSpPr>
        <p:spPr bwMode="auto">
          <a:xfrm>
            <a:off x="2987675" y="836613"/>
            <a:ext cx="56991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cambiar el estilo de título	</a:t>
            </a:r>
          </a:p>
        </p:txBody>
      </p:sp>
      <p:sp>
        <p:nvSpPr>
          <p:cNvPr id="1030" name="Rectangle 23">
            <a:extLst>
              <a:ext uri="{FF2B5EF4-FFF2-40B4-BE49-F238E27FC236}">
                <a16:creationId xmlns:a16="http://schemas.microsoft.com/office/drawing/2014/main" id="{2D6B6223-D1F6-5337-56F5-C7DF77FF89AD}"/>
              </a:ext>
            </a:extLst>
          </p:cNvPr>
          <p:cNvSpPr>
            <a:spLocks noGrp="1" noChangeArrowheads="1"/>
          </p:cNvSpPr>
          <p:nvPr>
            <p:ph type="body" idx="1"/>
          </p:nvPr>
        </p:nvSpPr>
        <p:spPr bwMode="auto">
          <a:xfrm>
            <a:off x="2987675" y="1341438"/>
            <a:ext cx="5699125"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31" name="Text Box 40">
            <a:extLst>
              <a:ext uri="{FF2B5EF4-FFF2-40B4-BE49-F238E27FC236}">
                <a16:creationId xmlns:a16="http://schemas.microsoft.com/office/drawing/2014/main" id="{2E7CC313-0252-4858-2F6F-5E80A8CB63A2}"/>
              </a:ext>
            </a:extLst>
          </p:cNvPr>
          <p:cNvSpPr txBox="1">
            <a:spLocks noChangeArrowheads="1"/>
          </p:cNvSpPr>
          <p:nvPr userDrawn="1"/>
        </p:nvSpPr>
        <p:spPr bwMode="auto">
          <a:xfrm>
            <a:off x="7885113" y="150813"/>
            <a:ext cx="1223962" cy="21431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es-ES" altLang="es-ES" sz="800" b="1" dirty="0">
                <a:solidFill>
                  <a:schemeClr val="bg1"/>
                </a:solidFill>
              </a:rPr>
              <a:t>u n i d a d  1</a:t>
            </a:r>
          </a:p>
        </p:txBody>
      </p:sp>
      <p:pic>
        <p:nvPicPr>
          <p:cNvPr id="1032" name="Picture 17" descr="Logo macmillan education_RGB.jpg">
            <a:extLst>
              <a:ext uri="{FF2B5EF4-FFF2-40B4-BE49-F238E27FC236}">
                <a16:creationId xmlns:a16="http://schemas.microsoft.com/office/drawing/2014/main" id="{1A560F01-1D4A-0A2E-8270-8101F87F678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75563" y="6264275"/>
            <a:ext cx="13065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6">
            <a:extLst>
              <a:ext uri="{FF2B5EF4-FFF2-40B4-BE49-F238E27FC236}">
                <a16:creationId xmlns:a16="http://schemas.microsoft.com/office/drawing/2014/main" id="{4B35F713-0904-BE62-CECB-D77861735E4E}"/>
              </a:ext>
            </a:extLst>
          </p:cNvPr>
          <p:cNvSpPr/>
          <p:nvPr userDrawn="1"/>
        </p:nvSpPr>
        <p:spPr>
          <a:xfrm>
            <a:off x="2998788" y="6408738"/>
            <a:ext cx="1357312" cy="207962"/>
          </a:xfrm>
          <a:prstGeom prst="rect">
            <a:avLst/>
          </a:prstGeom>
        </p:spPr>
        <p:txBody>
          <a:bodyPr wrap="none">
            <a:spAutoFit/>
          </a:bodyPr>
          <a:lstStyle/>
          <a:p>
            <a:pPr eaLnBrk="1" hangingPunct="1">
              <a:defRPr/>
            </a:pPr>
            <a:r>
              <a:rPr lang="en-GB" sz="750" dirty="0">
                <a:solidFill>
                  <a:schemeClr val="bg1">
                    <a:lumMod val="50000"/>
                  </a:schemeClr>
                </a:solidFill>
                <a:latin typeface="Arial" charset="0"/>
              </a:rPr>
              <a:t>© </a:t>
            </a:r>
            <a:r>
              <a:rPr lang="en-GB" sz="750" b="1" dirty="0">
                <a:solidFill>
                  <a:schemeClr val="bg1">
                    <a:lumMod val="50000"/>
                  </a:schemeClr>
                </a:solidFill>
                <a:latin typeface="Arial" charset="0"/>
              </a:rPr>
              <a:t>MACMILLAN Education</a:t>
            </a:r>
            <a:endParaRPr lang="en-GB" sz="750" dirty="0">
              <a:solidFill>
                <a:schemeClr val="bg1">
                  <a:lumMod val="50000"/>
                </a:schemeClr>
              </a:solidFill>
              <a:latin typeface="Arial" charset="0"/>
            </a:endParaRPr>
          </a:p>
        </p:txBody>
      </p:sp>
      <p:pic>
        <p:nvPicPr>
          <p:cNvPr id="1034" name="Imagen 1">
            <a:extLst>
              <a:ext uri="{FF2B5EF4-FFF2-40B4-BE49-F238E27FC236}">
                <a16:creationId xmlns:a16="http://schemas.microsoft.com/office/drawing/2014/main" id="{24BDEC7B-09AA-FF09-7C9A-311C79B57F0F}"/>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350"/>
            <a:ext cx="24844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1400" b="1">
          <a:solidFill>
            <a:srgbClr val="000080"/>
          </a:solidFill>
          <a:latin typeface="+mj-lt"/>
          <a:ea typeface="+mj-ea"/>
          <a:cs typeface="+mj-cs"/>
        </a:defRPr>
      </a:lvl1pPr>
      <a:lvl2pPr algn="ctr" rtl="0" eaLnBrk="0" fontAlgn="base" hangingPunct="0">
        <a:spcBef>
          <a:spcPct val="0"/>
        </a:spcBef>
        <a:spcAft>
          <a:spcPct val="0"/>
        </a:spcAft>
        <a:defRPr sz="1400" b="1">
          <a:solidFill>
            <a:srgbClr val="000080"/>
          </a:solidFill>
          <a:latin typeface="Arial" charset="0"/>
        </a:defRPr>
      </a:lvl2pPr>
      <a:lvl3pPr algn="ctr" rtl="0" eaLnBrk="0" fontAlgn="base" hangingPunct="0">
        <a:spcBef>
          <a:spcPct val="0"/>
        </a:spcBef>
        <a:spcAft>
          <a:spcPct val="0"/>
        </a:spcAft>
        <a:defRPr sz="1400" b="1">
          <a:solidFill>
            <a:srgbClr val="000080"/>
          </a:solidFill>
          <a:latin typeface="Arial" charset="0"/>
        </a:defRPr>
      </a:lvl3pPr>
      <a:lvl4pPr algn="ctr" rtl="0" eaLnBrk="0" fontAlgn="base" hangingPunct="0">
        <a:spcBef>
          <a:spcPct val="0"/>
        </a:spcBef>
        <a:spcAft>
          <a:spcPct val="0"/>
        </a:spcAft>
        <a:defRPr sz="1400" b="1">
          <a:solidFill>
            <a:srgbClr val="000080"/>
          </a:solidFill>
          <a:latin typeface="Arial" charset="0"/>
        </a:defRPr>
      </a:lvl4pPr>
      <a:lvl5pPr algn="ctr" rtl="0" eaLnBrk="0" fontAlgn="base" hangingPunct="0">
        <a:spcBef>
          <a:spcPct val="0"/>
        </a:spcBef>
        <a:spcAft>
          <a:spcPct val="0"/>
        </a:spcAft>
        <a:defRPr sz="1400" b="1">
          <a:solidFill>
            <a:srgbClr val="000080"/>
          </a:solidFill>
          <a:latin typeface="Arial" charset="0"/>
        </a:defRPr>
      </a:lvl5pPr>
      <a:lvl6pPr marL="457200" algn="ctr" rtl="0" fontAlgn="base">
        <a:spcBef>
          <a:spcPct val="0"/>
        </a:spcBef>
        <a:spcAft>
          <a:spcPct val="0"/>
        </a:spcAft>
        <a:defRPr sz="1400" b="1">
          <a:solidFill>
            <a:srgbClr val="000080"/>
          </a:solidFill>
          <a:latin typeface="Arial" charset="0"/>
        </a:defRPr>
      </a:lvl6pPr>
      <a:lvl7pPr marL="914400" algn="ctr" rtl="0" fontAlgn="base">
        <a:spcBef>
          <a:spcPct val="0"/>
        </a:spcBef>
        <a:spcAft>
          <a:spcPct val="0"/>
        </a:spcAft>
        <a:defRPr sz="1400" b="1">
          <a:solidFill>
            <a:srgbClr val="000080"/>
          </a:solidFill>
          <a:latin typeface="Arial" charset="0"/>
        </a:defRPr>
      </a:lvl7pPr>
      <a:lvl8pPr marL="1371600" algn="ctr" rtl="0" fontAlgn="base">
        <a:spcBef>
          <a:spcPct val="0"/>
        </a:spcBef>
        <a:spcAft>
          <a:spcPct val="0"/>
        </a:spcAft>
        <a:defRPr sz="1400" b="1">
          <a:solidFill>
            <a:srgbClr val="000080"/>
          </a:solidFill>
          <a:latin typeface="Arial" charset="0"/>
        </a:defRPr>
      </a:lvl8pPr>
      <a:lvl9pPr marL="1828800" algn="ctr" rtl="0" fontAlgn="base">
        <a:spcBef>
          <a:spcPct val="0"/>
        </a:spcBef>
        <a:spcAft>
          <a:spcPct val="0"/>
        </a:spcAft>
        <a:defRPr sz="1400" b="1">
          <a:solidFill>
            <a:srgbClr val="000080"/>
          </a:solidFill>
          <a:latin typeface="Arial" charset="0"/>
        </a:defRPr>
      </a:lvl9pPr>
    </p:titleStyle>
    <p:bodyStyle>
      <a:lvl1pPr marL="342900" indent="-342900" algn="just" rtl="0" eaLnBrk="0" fontAlgn="base" hangingPunct="0">
        <a:spcBef>
          <a:spcPct val="20000"/>
        </a:spcBef>
        <a:spcAft>
          <a:spcPct val="0"/>
        </a:spcAft>
        <a:buChar char="•"/>
        <a:defRPr sz="14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1400">
          <a:solidFill>
            <a:schemeClr val="tx1"/>
          </a:solidFill>
          <a:latin typeface="+mn-lt"/>
        </a:defRPr>
      </a:lvl2pPr>
      <a:lvl3pPr marL="1143000" indent="-228600" algn="just" rtl="0" eaLnBrk="0" fontAlgn="base" hangingPunct="0">
        <a:spcBef>
          <a:spcPct val="20000"/>
        </a:spcBef>
        <a:spcAft>
          <a:spcPct val="0"/>
        </a:spcAft>
        <a:buChar char="•"/>
        <a:defRPr sz="1400">
          <a:solidFill>
            <a:schemeClr val="tx1"/>
          </a:solidFill>
          <a:latin typeface="+mn-lt"/>
        </a:defRPr>
      </a:lvl3pPr>
      <a:lvl4pPr marL="1600200" indent="-228600" algn="just" rtl="0" eaLnBrk="0" fontAlgn="base" hangingPunct="0">
        <a:spcBef>
          <a:spcPct val="20000"/>
        </a:spcBef>
        <a:spcAft>
          <a:spcPct val="0"/>
        </a:spcAft>
        <a:buChar char="–"/>
        <a:defRPr sz="1400">
          <a:solidFill>
            <a:schemeClr val="tx1"/>
          </a:solidFill>
          <a:latin typeface="+mn-lt"/>
        </a:defRPr>
      </a:lvl4pPr>
      <a:lvl5pPr marL="2057400" indent="-228600" algn="just" rtl="0" eaLnBrk="0" fontAlgn="base" hangingPunct="0">
        <a:spcBef>
          <a:spcPct val="20000"/>
        </a:spcBef>
        <a:spcAft>
          <a:spcPct val="0"/>
        </a:spcAft>
        <a:buChar char="»"/>
        <a:defRPr sz="1400">
          <a:solidFill>
            <a:schemeClr val="tx1"/>
          </a:solidFill>
          <a:latin typeface="+mn-lt"/>
        </a:defRPr>
      </a:lvl5pPr>
      <a:lvl6pPr marL="2514600" indent="-228600" algn="just" rtl="0" fontAlgn="base">
        <a:spcBef>
          <a:spcPct val="20000"/>
        </a:spcBef>
        <a:spcAft>
          <a:spcPct val="0"/>
        </a:spcAft>
        <a:buChar char="»"/>
        <a:defRPr sz="1400">
          <a:solidFill>
            <a:schemeClr val="tx1"/>
          </a:solidFill>
          <a:latin typeface="+mn-lt"/>
        </a:defRPr>
      </a:lvl6pPr>
      <a:lvl7pPr marL="2971800" indent="-228600" algn="just" rtl="0" fontAlgn="base">
        <a:spcBef>
          <a:spcPct val="20000"/>
        </a:spcBef>
        <a:spcAft>
          <a:spcPct val="0"/>
        </a:spcAft>
        <a:buChar char="»"/>
        <a:defRPr sz="1400">
          <a:solidFill>
            <a:schemeClr val="tx1"/>
          </a:solidFill>
          <a:latin typeface="+mn-lt"/>
        </a:defRPr>
      </a:lvl7pPr>
      <a:lvl8pPr marL="3429000" indent="-228600" algn="just" rtl="0" fontAlgn="base">
        <a:spcBef>
          <a:spcPct val="20000"/>
        </a:spcBef>
        <a:spcAft>
          <a:spcPct val="0"/>
        </a:spcAft>
        <a:buChar char="»"/>
        <a:defRPr sz="1400">
          <a:solidFill>
            <a:schemeClr val="tx1"/>
          </a:solidFill>
          <a:latin typeface="+mn-lt"/>
        </a:defRPr>
      </a:lvl8pPr>
      <a:lvl9pPr marL="3886200" indent="-228600" algn="just" rtl="0" fontAlgn="base">
        <a:spcBef>
          <a:spcPct val="20000"/>
        </a:spcBef>
        <a:spcAft>
          <a:spcPct val="0"/>
        </a:spcAft>
        <a:buChar char="»"/>
        <a:defRPr sz="14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a:extLst>
              <a:ext uri="{FF2B5EF4-FFF2-40B4-BE49-F238E27FC236}">
                <a16:creationId xmlns:a16="http://schemas.microsoft.com/office/drawing/2014/main" id="{5327EEC8-C68F-B98A-8298-A194F0425DEE}"/>
              </a:ext>
            </a:extLst>
          </p:cNvPr>
          <p:cNvSpPr txBox="1">
            <a:spLocks noChangeArrowheads="1"/>
          </p:cNvSpPr>
          <p:nvPr/>
        </p:nvSpPr>
        <p:spPr bwMode="auto">
          <a:xfrm>
            <a:off x="2841625" y="3024188"/>
            <a:ext cx="6118225" cy="1066800"/>
          </a:xfrm>
          <a:prstGeom prst="rect">
            <a:avLst/>
          </a:prstGeom>
          <a:noFill/>
          <a:ln w="9525">
            <a:noFill/>
            <a:miter lim="800000"/>
            <a:headEnd/>
            <a:tailEnd/>
          </a:ln>
          <a:effectLst/>
        </p:spPr>
        <p:txBody>
          <a:bodyPr/>
          <a:lstStyle/>
          <a:p>
            <a:pPr algn="ctr" eaLnBrk="1" hangingPunct="1">
              <a:defRPr/>
            </a:pPr>
            <a:r>
              <a:rPr lang="es-ES" sz="3200" b="1" dirty="0">
                <a:solidFill>
                  <a:srgbClr val="000080"/>
                </a:solidFill>
                <a:effectLst>
                  <a:outerShdw blurRad="38100" dist="38100" dir="2700000" algn="tl">
                    <a:srgbClr val="C0C0C0"/>
                  </a:outerShdw>
                </a:effectLst>
                <a:latin typeface="Arial" charset="0"/>
              </a:rPr>
              <a:t>Derecho e información jurídica</a:t>
            </a:r>
          </a:p>
        </p:txBody>
      </p:sp>
      <p:sp>
        <p:nvSpPr>
          <p:cNvPr id="4099" name="Text Box 5">
            <a:extLst>
              <a:ext uri="{FF2B5EF4-FFF2-40B4-BE49-F238E27FC236}">
                <a16:creationId xmlns:a16="http://schemas.microsoft.com/office/drawing/2014/main" id="{3F9342E5-4EA5-CF80-0AA7-072DB4E920FF}"/>
              </a:ext>
            </a:extLst>
          </p:cNvPr>
          <p:cNvSpPr txBox="1">
            <a:spLocks noChangeArrowheads="1"/>
          </p:cNvSpPr>
          <p:nvPr/>
        </p:nvSpPr>
        <p:spPr bwMode="auto">
          <a:xfrm>
            <a:off x="6858000" y="1944688"/>
            <a:ext cx="9001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1200" b="1">
                <a:solidFill>
                  <a:srgbClr val="000080"/>
                </a:solidFill>
              </a:rPr>
              <a:t>u n i d a d</a:t>
            </a:r>
          </a:p>
        </p:txBody>
      </p:sp>
      <p:sp>
        <p:nvSpPr>
          <p:cNvPr id="4100" name="Text Box 6">
            <a:extLst>
              <a:ext uri="{FF2B5EF4-FFF2-40B4-BE49-F238E27FC236}">
                <a16:creationId xmlns:a16="http://schemas.microsoft.com/office/drawing/2014/main" id="{C171AFA8-1BAC-02A4-94B6-A877A5A2DB80}"/>
              </a:ext>
            </a:extLst>
          </p:cNvPr>
          <p:cNvSpPr txBox="1">
            <a:spLocks noChangeArrowheads="1"/>
          </p:cNvSpPr>
          <p:nvPr/>
        </p:nvSpPr>
        <p:spPr bwMode="auto">
          <a:xfrm>
            <a:off x="7581900" y="1700213"/>
            <a:ext cx="7556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50000"/>
              </a:spcBef>
              <a:buFontTx/>
              <a:buNone/>
            </a:pPr>
            <a:r>
              <a:rPr lang="es-ES" altLang="es-ES" sz="8000" b="1">
                <a:solidFill>
                  <a:srgbClr val="0066FF"/>
                </a:solidFill>
              </a:rPr>
              <a:t>1</a:t>
            </a:r>
          </a:p>
        </p:txBody>
      </p:sp>
      <p:sp>
        <p:nvSpPr>
          <p:cNvPr id="4101" name="Rectangle 7">
            <a:extLst>
              <a:ext uri="{FF2B5EF4-FFF2-40B4-BE49-F238E27FC236}">
                <a16:creationId xmlns:a16="http://schemas.microsoft.com/office/drawing/2014/main" id="{C410E30A-4CE7-A8FB-B12C-9E634453B7CD}"/>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a:extLst>
              <a:ext uri="{FF2B5EF4-FFF2-40B4-BE49-F238E27FC236}">
                <a16:creationId xmlns:a16="http://schemas.microsoft.com/office/drawing/2014/main" id="{A21AE171-ECB8-F694-0803-2314BFD58E20}"/>
              </a:ext>
            </a:extLst>
          </p:cNvPr>
          <p:cNvSpPr>
            <a:spLocks noGrp="1"/>
          </p:cNvSpPr>
          <p:nvPr>
            <p:ph type="title"/>
          </p:nvPr>
        </p:nvSpPr>
        <p:spPr/>
        <p:txBody>
          <a:bodyPr/>
          <a:lstStyle/>
          <a:p>
            <a:r>
              <a:rPr lang="es-ES" altLang="es-ES"/>
              <a:t>Documentación e información jurídica</a:t>
            </a:r>
          </a:p>
        </p:txBody>
      </p:sp>
      <p:pic>
        <p:nvPicPr>
          <p:cNvPr id="14339" name="Picture 2">
            <a:extLst>
              <a:ext uri="{FF2B5EF4-FFF2-40B4-BE49-F238E27FC236}">
                <a16:creationId xmlns:a16="http://schemas.microsoft.com/office/drawing/2014/main" id="{488025EA-5A7A-D5F3-9F76-FFBB6964EC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8675" y="1238250"/>
            <a:ext cx="4854575"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a:extLst>
              <a:ext uri="{FF2B5EF4-FFF2-40B4-BE49-F238E27FC236}">
                <a16:creationId xmlns:a16="http://schemas.microsoft.com/office/drawing/2014/main" id="{E9A8B68F-1A45-A784-B416-28D96F4567D3}"/>
              </a:ext>
            </a:extLst>
          </p:cNvPr>
          <p:cNvSpPr>
            <a:spLocks noGrp="1"/>
          </p:cNvSpPr>
          <p:nvPr>
            <p:ph type="title"/>
          </p:nvPr>
        </p:nvSpPr>
        <p:spPr/>
        <p:txBody>
          <a:bodyPr/>
          <a:lstStyle/>
          <a:p>
            <a:r>
              <a:rPr lang="es-ES" altLang="es-ES"/>
              <a:t>Documentación e información jurídica</a:t>
            </a:r>
          </a:p>
        </p:txBody>
      </p:sp>
      <p:sp>
        <p:nvSpPr>
          <p:cNvPr id="4" name="Rectangle 9">
            <a:extLst>
              <a:ext uri="{FF2B5EF4-FFF2-40B4-BE49-F238E27FC236}">
                <a16:creationId xmlns:a16="http://schemas.microsoft.com/office/drawing/2014/main" id="{A8919CBC-5FDA-F6D9-C7CB-7ED47B94055F}"/>
              </a:ext>
            </a:extLst>
          </p:cNvPr>
          <p:cNvSpPr>
            <a:spLocks noChangeArrowheads="1"/>
          </p:cNvSpPr>
          <p:nvPr/>
        </p:nvSpPr>
        <p:spPr bwMode="auto">
          <a:xfrm>
            <a:off x="5102225" y="1347788"/>
            <a:ext cx="3584575" cy="985837"/>
          </a:xfrm>
          <a:prstGeom prst="rect">
            <a:avLst/>
          </a:prstGeom>
          <a:noFill/>
          <a:ln w="9525">
            <a:solidFill>
              <a:schemeClr val="accent1"/>
            </a:solidFill>
            <a:miter lim="800000"/>
            <a:headEnd/>
            <a:tailEnd/>
          </a:ln>
        </p:spPr>
        <p:txBody>
          <a:bodyPr anchor="ctr"/>
          <a:lstStyle/>
          <a:p>
            <a:pPr algn="just">
              <a:defRPr/>
            </a:pPr>
            <a:r>
              <a:rPr lang="es-ES" sz="1200" dirty="0">
                <a:latin typeface="Arial" charset="0"/>
              </a:rPr>
              <a:t>Se puede acudir a un portal genérico, como el punto de acceso general (www.administracion.gob.es), y allí ir acotando la búsqueda hasta encontrar lo que se precisa. </a:t>
            </a:r>
            <a:endParaRPr lang="es-ES" sz="1200" dirty="0">
              <a:latin typeface="+mn-lt"/>
            </a:endParaRPr>
          </a:p>
        </p:txBody>
      </p:sp>
      <p:sp>
        <p:nvSpPr>
          <p:cNvPr id="5" name="4 Llamada de flecha a la derecha">
            <a:extLst>
              <a:ext uri="{FF2B5EF4-FFF2-40B4-BE49-F238E27FC236}">
                <a16:creationId xmlns:a16="http://schemas.microsoft.com/office/drawing/2014/main" id="{C7FE0FC8-C8FF-DC90-3F84-4F50066DAD4B}"/>
              </a:ext>
            </a:extLst>
          </p:cNvPr>
          <p:cNvSpPr/>
          <p:nvPr/>
        </p:nvSpPr>
        <p:spPr>
          <a:xfrm>
            <a:off x="2987675" y="1457325"/>
            <a:ext cx="2003425" cy="839788"/>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400" b="1" dirty="0"/>
              <a:t>Búsqueda temática </a:t>
            </a:r>
            <a:endParaRPr lang="es-ES" sz="1300" b="1" dirty="0"/>
          </a:p>
        </p:txBody>
      </p:sp>
      <p:sp>
        <p:nvSpPr>
          <p:cNvPr id="6" name="Rectangle 9">
            <a:extLst>
              <a:ext uri="{FF2B5EF4-FFF2-40B4-BE49-F238E27FC236}">
                <a16:creationId xmlns:a16="http://schemas.microsoft.com/office/drawing/2014/main" id="{025EF653-E7CF-FC57-74A7-77C2357AC756}"/>
              </a:ext>
            </a:extLst>
          </p:cNvPr>
          <p:cNvSpPr>
            <a:spLocks noChangeArrowheads="1"/>
          </p:cNvSpPr>
          <p:nvPr/>
        </p:nvSpPr>
        <p:spPr bwMode="auto">
          <a:xfrm>
            <a:off x="5080000" y="2516188"/>
            <a:ext cx="3584575" cy="1189037"/>
          </a:xfrm>
          <a:prstGeom prst="rect">
            <a:avLst/>
          </a:prstGeom>
          <a:noFill/>
          <a:ln w="9525">
            <a:solidFill>
              <a:schemeClr val="accent1"/>
            </a:solidFill>
            <a:miter lim="800000"/>
            <a:headEnd/>
            <a:tailEnd/>
          </a:ln>
        </p:spPr>
        <p:txBody>
          <a:bodyPr anchor="ctr"/>
          <a:lstStyle/>
          <a:p>
            <a:pPr algn="just">
              <a:defRPr/>
            </a:pPr>
            <a:r>
              <a:rPr lang="es-ES" sz="1200" dirty="0">
                <a:latin typeface="Arial" charset="0"/>
              </a:rPr>
              <a:t>Es esencial ver con qué datos se cuenta (si se conoce el título completo de la disposición, su fecha de emisión o publicación, etc.). Para ello el servicio más útil es la búsqueda sencilla del BOE (www.boe.es), por todas las posibilidades que ofrece. </a:t>
            </a:r>
            <a:endParaRPr lang="es-ES" sz="1200" dirty="0">
              <a:latin typeface="+mn-lt"/>
            </a:endParaRPr>
          </a:p>
        </p:txBody>
      </p:sp>
      <p:sp>
        <p:nvSpPr>
          <p:cNvPr id="7" name="6 Llamada de flecha a la derecha">
            <a:extLst>
              <a:ext uri="{FF2B5EF4-FFF2-40B4-BE49-F238E27FC236}">
                <a16:creationId xmlns:a16="http://schemas.microsoft.com/office/drawing/2014/main" id="{A8FA7242-93EE-6293-FE7E-385C83D7C150}"/>
              </a:ext>
            </a:extLst>
          </p:cNvPr>
          <p:cNvSpPr/>
          <p:nvPr/>
        </p:nvSpPr>
        <p:spPr>
          <a:xfrm>
            <a:off x="2965450" y="2735263"/>
            <a:ext cx="2003425" cy="766762"/>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400" b="1" dirty="0"/>
              <a:t>Búsqueda concreta </a:t>
            </a:r>
            <a:endParaRPr lang="es-ES" sz="1300" b="1" dirty="0"/>
          </a:p>
        </p:txBody>
      </p:sp>
      <p:pic>
        <p:nvPicPr>
          <p:cNvPr id="2" name="Imagen 1" descr="Interfaz de usuario gráfica, Texto, Aplicación, Correo electrónico&#10;&#10;Descripción generada automáticamente">
            <a:extLst>
              <a:ext uri="{FF2B5EF4-FFF2-40B4-BE49-F238E27FC236}">
                <a16:creationId xmlns:a16="http://schemas.microsoft.com/office/drawing/2014/main" id="{5420FD25-D609-25A6-F4E9-CC7CD89044BE}"/>
              </a:ext>
            </a:extLst>
          </p:cNvPr>
          <p:cNvPicPr>
            <a:picLocks noChangeAspect="1"/>
          </p:cNvPicPr>
          <p:nvPr/>
        </p:nvPicPr>
        <p:blipFill>
          <a:blip r:embed="rId2"/>
          <a:stretch>
            <a:fillRect/>
          </a:stretch>
        </p:blipFill>
        <p:spPr>
          <a:xfrm>
            <a:off x="3298884" y="3905789"/>
            <a:ext cx="5364193" cy="2439479"/>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n 2">
            <a:extLst>
              <a:ext uri="{FF2B5EF4-FFF2-40B4-BE49-F238E27FC236}">
                <a16:creationId xmlns:a16="http://schemas.microsoft.com/office/drawing/2014/main" id="{CF80DB53-8B67-320B-1221-A566C69890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657225"/>
            <a:ext cx="5629275" cy="547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a:extLst>
              <a:ext uri="{FF2B5EF4-FFF2-40B4-BE49-F238E27FC236}">
                <a16:creationId xmlns:a16="http://schemas.microsoft.com/office/drawing/2014/main" id="{1D478ED7-D1DF-7ABF-9FFB-6CD0F05A7940}"/>
              </a:ext>
            </a:extLst>
          </p:cNvPr>
          <p:cNvSpPr>
            <a:spLocks noGrp="1"/>
          </p:cNvSpPr>
          <p:nvPr>
            <p:ph type="title"/>
          </p:nvPr>
        </p:nvSpPr>
        <p:spPr/>
        <p:txBody>
          <a:bodyPr/>
          <a:lstStyle/>
          <a:p>
            <a:r>
              <a:rPr lang="es-ES" altLang="es-ES"/>
              <a:t>Derecho público y privado</a:t>
            </a:r>
          </a:p>
        </p:txBody>
      </p:sp>
      <p:sp>
        <p:nvSpPr>
          <p:cNvPr id="9" name="Text Box 5">
            <a:extLst>
              <a:ext uri="{FF2B5EF4-FFF2-40B4-BE49-F238E27FC236}">
                <a16:creationId xmlns:a16="http://schemas.microsoft.com/office/drawing/2014/main" id="{1866817D-FF67-D13F-5688-5E8A7446B59B}"/>
              </a:ext>
            </a:extLst>
          </p:cNvPr>
          <p:cNvSpPr txBox="1">
            <a:spLocks noChangeArrowheads="1"/>
          </p:cNvSpPr>
          <p:nvPr/>
        </p:nvSpPr>
        <p:spPr bwMode="auto">
          <a:xfrm>
            <a:off x="2987675" y="1238250"/>
            <a:ext cx="5699125" cy="1816100"/>
          </a:xfrm>
          <a:prstGeom prst="rect">
            <a:avLst/>
          </a:prstGeom>
          <a:ln w="9525" cap="flat" cmpd="sng" algn="ctr">
            <a:solidFill>
              <a:schemeClr val="accent1"/>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defRPr/>
            </a:pPr>
            <a:r>
              <a:rPr lang="es-ES" sz="1400" dirty="0"/>
              <a:t>El concepto de Derecho será diferente según el punto de vista: </a:t>
            </a:r>
          </a:p>
          <a:p>
            <a:pPr algn="just">
              <a:defRPr/>
            </a:pPr>
            <a:r>
              <a:rPr lang="es-ES" sz="1400" dirty="0"/>
              <a:t>– Desde el </a:t>
            </a:r>
            <a:r>
              <a:rPr lang="es-ES" sz="1400" b="1" dirty="0"/>
              <a:t>punto de vista de las relaciones humanas</a:t>
            </a:r>
            <a:r>
              <a:rPr lang="es-ES" sz="1400" dirty="0"/>
              <a:t>, el Derecho es el conjunto de principios y normas que sirven para regular la convivencia en una sociedad. </a:t>
            </a:r>
          </a:p>
          <a:p>
            <a:pPr algn="just">
              <a:defRPr/>
            </a:pPr>
            <a:r>
              <a:rPr lang="es-ES" sz="1400" dirty="0"/>
              <a:t>– Desde el </a:t>
            </a:r>
            <a:r>
              <a:rPr lang="es-ES" sz="1400" b="1" dirty="0"/>
              <a:t>punto de vista subjetivo, </a:t>
            </a:r>
            <a:r>
              <a:rPr lang="es-ES" sz="1400" dirty="0"/>
              <a:t>el derecho sería la facultad concedida por las normas jurídicas a una persona para hacer algo o exigir una determinada conducta a otra u otras personas. Este sería el significado de la palabra en frases como “tengo derecho a esto”.</a:t>
            </a:r>
            <a:endParaRPr lang="es-ES" altLang="es-ES" sz="1400" dirty="0">
              <a:solidFill>
                <a:srgbClr val="000000"/>
              </a:solidFill>
            </a:endParaRPr>
          </a:p>
        </p:txBody>
      </p:sp>
      <p:sp>
        <p:nvSpPr>
          <p:cNvPr id="7172" name="Rectangle 9">
            <a:extLst>
              <a:ext uri="{FF2B5EF4-FFF2-40B4-BE49-F238E27FC236}">
                <a16:creationId xmlns:a16="http://schemas.microsoft.com/office/drawing/2014/main" id="{CD86AAD6-D2B4-AA4F-1CC6-51A87A723BC8}"/>
              </a:ext>
            </a:extLst>
          </p:cNvPr>
          <p:cNvSpPr>
            <a:spLocks noChangeArrowheads="1"/>
          </p:cNvSpPr>
          <p:nvPr/>
        </p:nvSpPr>
        <p:spPr bwMode="auto">
          <a:xfrm>
            <a:off x="5102225" y="3246438"/>
            <a:ext cx="3562350" cy="11461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es-ES" altLang="es-ES" sz="1200"/>
              <a:t>Regula las relaciones en las que toman parte las distintas Administraciones públicas cuando actúan ejerciendo las funciones públicas que son el objeto de su actividad. En él se incluyen diversas ramas del Derecho, como el Derecho penal, el Derecho administrativo, etc</a:t>
            </a:r>
            <a:r>
              <a:rPr lang="es-ES" altLang="es-ES"/>
              <a:t>. </a:t>
            </a:r>
            <a:r>
              <a:rPr lang="es-ES" altLang="es-ES" sz="1200"/>
              <a:t>	</a:t>
            </a:r>
          </a:p>
        </p:txBody>
      </p:sp>
      <p:sp>
        <p:nvSpPr>
          <p:cNvPr id="11" name="10 Llamada de flecha a la derecha">
            <a:extLst>
              <a:ext uri="{FF2B5EF4-FFF2-40B4-BE49-F238E27FC236}">
                <a16:creationId xmlns:a16="http://schemas.microsoft.com/office/drawing/2014/main" id="{809DF27F-451C-FC09-6763-A2CE83379B6B}"/>
              </a:ext>
            </a:extLst>
          </p:cNvPr>
          <p:cNvSpPr/>
          <p:nvPr/>
        </p:nvSpPr>
        <p:spPr>
          <a:xfrm>
            <a:off x="2987675" y="3246438"/>
            <a:ext cx="2003425" cy="1146175"/>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Aft>
                <a:spcPts val="600"/>
              </a:spcAft>
              <a:defRPr/>
            </a:pPr>
            <a:r>
              <a:rPr lang="es-ES" sz="1300" b="1" dirty="0"/>
              <a:t>Derecho público</a:t>
            </a:r>
          </a:p>
        </p:txBody>
      </p:sp>
      <p:sp>
        <p:nvSpPr>
          <p:cNvPr id="7174" name="Rectangle 9">
            <a:extLst>
              <a:ext uri="{FF2B5EF4-FFF2-40B4-BE49-F238E27FC236}">
                <a16:creationId xmlns:a16="http://schemas.microsoft.com/office/drawing/2014/main" id="{BBB9B3D2-A2B2-0929-5914-0F2A175532E0}"/>
              </a:ext>
            </a:extLst>
          </p:cNvPr>
          <p:cNvSpPr>
            <a:spLocks noChangeArrowheads="1"/>
          </p:cNvSpPr>
          <p:nvPr/>
        </p:nvSpPr>
        <p:spPr bwMode="auto">
          <a:xfrm>
            <a:off x="5084763" y="4689475"/>
            <a:ext cx="3584575" cy="11461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es-ES" altLang="es-ES" sz="1200"/>
              <a:t>Se encarga de regular las relaciones que se establecen entre los particulares, teniendo en cuenta que en ocasiones la Administración también puede actuar como si se tratase de un particular. En él se incluyen el Derecho civil y el Derecho mercantil, entre otros. 	</a:t>
            </a:r>
          </a:p>
        </p:txBody>
      </p:sp>
      <p:sp>
        <p:nvSpPr>
          <p:cNvPr id="13" name="12 Llamada de flecha a la derecha">
            <a:extLst>
              <a:ext uri="{FF2B5EF4-FFF2-40B4-BE49-F238E27FC236}">
                <a16:creationId xmlns:a16="http://schemas.microsoft.com/office/drawing/2014/main" id="{C888682D-A7EE-14F4-5AC4-C213554D51CE}"/>
              </a:ext>
            </a:extLst>
          </p:cNvPr>
          <p:cNvSpPr/>
          <p:nvPr/>
        </p:nvSpPr>
        <p:spPr>
          <a:xfrm>
            <a:off x="2965450" y="4689475"/>
            <a:ext cx="2003425" cy="1146175"/>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Aft>
                <a:spcPts val="600"/>
              </a:spcAft>
              <a:defRPr/>
            </a:pPr>
            <a:r>
              <a:rPr lang="es-ES" sz="1300" b="1" dirty="0"/>
              <a:t>Derecho privado</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a:extLst>
              <a:ext uri="{FF2B5EF4-FFF2-40B4-BE49-F238E27FC236}">
                <a16:creationId xmlns:a16="http://schemas.microsoft.com/office/drawing/2014/main" id="{7F728A05-18C5-245B-D892-829B1E41DB3A}"/>
              </a:ext>
            </a:extLst>
          </p:cNvPr>
          <p:cNvSpPr>
            <a:spLocks noGrp="1"/>
          </p:cNvSpPr>
          <p:nvPr>
            <p:ph type="title"/>
          </p:nvPr>
        </p:nvSpPr>
        <p:spPr/>
        <p:txBody>
          <a:bodyPr/>
          <a:lstStyle/>
          <a:p>
            <a:r>
              <a:rPr lang="es-ES" altLang="es-ES"/>
              <a:t>Fuentes del Derecho</a:t>
            </a:r>
          </a:p>
        </p:txBody>
      </p:sp>
      <p:graphicFrame>
        <p:nvGraphicFramePr>
          <p:cNvPr id="9" name="8 Tabla">
            <a:extLst>
              <a:ext uri="{FF2B5EF4-FFF2-40B4-BE49-F238E27FC236}">
                <a16:creationId xmlns:a16="http://schemas.microsoft.com/office/drawing/2014/main" id="{97338C13-A2C9-5619-7F47-2864693D0A37}"/>
              </a:ext>
            </a:extLst>
          </p:cNvPr>
          <p:cNvGraphicFramePr>
            <a:graphicFrameLocks noGrp="1"/>
          </p:cNvGraphicFramePr>
          <p:nvPr/>
        </p:nvGraphicFramePr>
        <p:xfrm>
          <a:off x="2987675" y="1274763"/>
          <a:ext cx="5699125" cy="4867373"/>
        </p:xfrm>
        <a:graphic>
          <a:graphicData uri="http://schemas.openxmlformats.org/drawingml/2006/table">
            <a:tbl>
              <a:tblPr firstRow="1" bandRow="1">
                <a:tableStyleId>{5C22544A-7EE6-4342-B048-85BDC9FD1C3A}</a:tableStyleId>
              </a:tblPr>
              <a:tblGrid>
                <a:gridCol w="5699125">
                  <a:extLst>
                    <a:ext uri="{9D8B030D-6E8A-4147-A177-3AD203B41FA5}">
                      <a16:colId xmlns:a16="http://schemas.microsoft.com/office/drawing/2014/main" val="20000"/>
                    </a:ext>
                  </a:extLst>
                </a:gridCol>
              </a:tblGrid>
              <a:tr h="356593">
                <a:tc>
                  <a:txBody>
                    <a:bodyPr/>
                    <a:lstStyle/>
                    <a:p>
                      <a:r>
                        <a:rPr lang="es-ES" sz="1400" b="1" kern="1200" baseline="0" dirty="0">
                          <a:solidFill>
                            <a:schemeClr val="bg1"/>
                          </a:solidFill>
                          <a:latin typeface="+mn-lt"/>
                          <a:ea typeface="+mn-ea"/>
                          <a:cs typeface="+mn-cs"/>
                        </a:rPr>
                        <a:t>Fuentes de ordenamiento jurídico español</a:t>
                      </a:r>
                      <a:endParaRPr lang="es-ES" sz="1400" dirty="0">
                        <a:solidFill>
                          <a:schemeClr val="bg1"/>
                        </a:solidFill>
                      </a:endParaRPr>
                    </a:p>
                  </a:txBody>
                  <a:tcPr marL="91442" marR="91442" marT="45694" marB="45694"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944807">
                <a:tc>
                  <a:txBody>
                    <a:bodyPr/>
                    <a:lstStyle/>
                    <a:p>
                      <a:pPr marL="0" algn="just" defTabSz="914400" rtl="0" eaLnBrk="1" latinLnBrk="0" hangingPunct="1"/>
                      <a:r>
                        <a:rPr lang="es-ES" sz="1400" b="1" kern="1200" baseline="0" dirty="0">
                          <a:solidFill>
                            <a:schemeClr val="dk1"/>
                          </a:solidFill>
                          <a:latin typeface="+mn-lt"/>
                          <a:ea typeface="+mn-ea"/>
                          <a:cs typeface="+mn-cs"/>
                        </a:rPr>
                        <a:t>Ley.  </a:t>
                      </a:r>
                      <a:r>
                        <a:rPr lang="es-ES" sz="1400" b="0" kern="1200" baseline="0" dirty="0">
                          <a:solidFill>
                            <a:schemeClr val="dk1"/>
                          </a:solidFill>
                          <a:latin typeface="+mn-lt"/>
                          <a:ea typeface="+mn-ea"/>
                          <a:cs typeface="+mn-cs"/>
                        </a:rPr>
                        <a:t>Norma de alcance general y de obligado cumplimiento. En sentido estricto, son leyes las normas emanadas del poder legislativo conforme al procedimiento establecido; en sentido amplio, debe entenderse el término como sinónimo de toda norma escrita. 	</a:t>
                      </a:r>
                    </a:p>
                  </a:txBody>
                  <a:tcPr marL="91442" marR="91442" marT="45694" marB="45694"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1"/>
                  </a:ext>
                </a:extLst>
              </a:tr>
              <a:tr h="944807">
                <a:tc>
                  <a:txBody>
                    <a:bodyPr/>
                    <a:lstStyle/>
                    <a:p>
                      <a:pPr algn="just"/>
                      <a:r>
                        <a:rPr lang="es-ES" sz="1400" b="1" kern="1200" baseline="0" dirty="0">
                          <a:solidFill>
                            <a:schemeClr val="dk1"/>
                          </a:solidFill>
                          <a:latin typeface="+mn-lt"/>
                          <a:ea typeface="+mn-ea"/>
                          <a:cs typeface="+mn-cs"/>
                        </a:rPr>
                        <a:t>Costumbre</a:t>
                      </a:r>
                      <a:r>
                        <a:rPr lang="es-ES" sz="1400" b="0" kern="1200" baseline="0" dirty="0">
                          <a:solidFill>
                            <a:schemeClr val="dk1"/>
                          </a:solidFill>
                          <a:latin typeface="+mn-lt"/>
                          <a:ea typeface="+mn-ea"/>
                          <a:cs typeface="+mn-cs"/>
                        </a:rPr>
                        <a:t>.  </a:t>
                      </a:r>
                      <a:r>
                        <a:rPr lang="es-ES" sz="1400" kern="1200" baseline="0" dirty="0">
                          <a:solidFill>
                            <a:schemeClr val="dk1"/>
                          </a:solidFill>
                          <a:latin typeface="+mn-lt"/>
                          <a:ea typeface="+mn-ea"/>
                          <a:cs typeface="+mn-cs"/>
                        </a:rPr>
                        <a:t>Forma de actuar repetida en el tiempo por una comunidad con la conciencia de que es obligatoria. Solo se puede utilizar si no existe una ley aplicable, siempre que no sea contraria a la moral o al orden público y que resulte probada. 	</a:t>
                      </a:r>
                    </a:p>
                  </a:txBody>
                  <a:tcPr marL="91442" marR="91442" marT="45694" marB="45694"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2"/>
                  </a:ext>
                </a:extLst>
              </a:tr>
              <a:tr h="731452">
                <a:tc>
                  <a:txBody>
                    <a:bodyPr/>
                    <a:lstStyle/>
                    <a:p>
                      <a:pPr algn="just"/>
                      <a:r>
                        <a:rPr lang="es-ES" sz="1400" b="1" kern="1200" baseline="0" dirty="0">
                          <a:solidFill>
                            <a:schemeClr val="dk1"/>
                          </a:solidFill>
                          <a:latin typeface="+mn-lt"/>
                          <a:ea typeface="+mn-ea"/>
                          <a:cs typeface="+mn-cs"/>
                        </a:rPr>
                        <a:t>Principios generales del Derecho. </a:t>
                      </a:r>
                      <a:r>
                        <a:rPr lang="es-ES" sz="1400" kern="1200" baseline="0" dirty="0">
                          <a:solidFill>
                            <a:schemeClr val="dk1"/>
                          </a:solidFill>
                          <a:latin typeface="+mn-lt"/>
                          <a:ea typeface="+mn-ea"/>
                          <a:cs typeface="+mn-cs"/>
                        </a:rPr>
                        <a:t>Normas que sirven para interpretar el Derecho; son aplicables solo en defecto de ley y costumbre. 	</a:t>
                      </a:r>
                    </a:p>
                  </a:txBody>
                  <a:tcPr marL="91442" marR="91442" marT="45694" marB="45694"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3"/>
                  </a:ext>
                </a:extLst>
              </a:tr>
              <a:tr h="944807">
                <a:tc>
                  <a:txBody>
                    <a:bodyPr/>
                    <a:lstStyle/>
                    <a:p>
                      <a:pPr algn="just"/>
                      <a:r>
                        <a:rPr lang="es-ES" sz="1400" b="1" kern="1200" baseline="0" dirty="0">
                          <a:solidFill>
                            <a:schemeClr val="dk1"/>
                          </a:solidFill>
                          <a:latin typeface="+mn-lt"/>
                          <a:ea typeface="+mn-ea"/>
                          <a:cs typeface="+mn-cs"/>
                        </a:rPr>
                        <a:t>Jurisprudencia. </a:t>
                      </a:r>
                      <a:r>
                        <a:rPr lang="es-ES" sz="1400" kern="1200" baseline="0" dirty="0">
                          <a:solidFill>
                            <a:schemeClr val="dk1"/>
                          </a:solidFill>
                          <a:latin typeface="+mn-lt"/>
                          <a:ea typeface="+mn-ea"/>
                          <a:cs typeface="+mn-cs"/>
                        </a:rPr>
                        <a:t>Criterio reiterado por el Tribunal Supremo al interpretar y aplicar las normas para resolver los conflictos. La jurisprudencia complementará el ordenamiento jurídico al interpretar y aplicar la ley, la costumbre y los principios generales del Derecho. 	</a:t>
                      </a:r>
                    </a:p>
                  </a:txBody>
                  <a:tcPr marL="91442" marR="91442" marT="45694" marB="45694"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4"/>
                  </a:ext>
                </a:extLst>
              </a:tr>
              <a:tr h="944807">
                <a:tc>
                  <a:txBody>
                    <a:bodyPr/>
                    <a:lstStyle/>
                    <a:p>
                      <a:pPr algn="just"/>
                      <a:r>
                        <a:rPr lang="es-ES" sz="1400" b="1" kern="1200" baseline="0" dirty="0">
                          <a:solidFill>
                            <a:schemeClr val="dk1"/>
                          </a:solidFill>
                          <a:latin typeface="+mn-lt"/>
                          <a:ea typeface="+mn-ea"/>
                          <a:cs typeface="+mn-cs"/>
                        </a:rPr>
                        <a:t>Tratados internacionales.  </a:t>
                      </a:r>
                      <a:r>
                        <a:rPr lang="es-ES" sz="1400" kern="1200" baseline="0" dirty="0">
                          <a:solidFill>
                            <a:schemeClr val="dk1"/>
                          </a:solidFill>
                          <a:latin typeface="+mn-lt"/>
                          <a:ea typeface="+mn-ea"/>
                          <a:cs typeface="+mn-cs"/>
                        </a:rPr>
                        <a:t>Acuerdos suscritos entre el Estado español y otros Estados u organismos internacionales. No serán de aplicación directa en España hasta que no se publiquen íntegramente en el </a:t>
                      </a:r>
                      <a:r>
                        <a:rPr lang="es-ES" sz="1400" i="1" kern="1200" baseline="0" dirty="0">
                          <a:solidFill>
                            <a:schemeClr val="dk1"/>
                          </a:solidFill>
                          <a:latin typeface="+mn-lt"/>
                          <a:ea typeface="+mn-ea"/>
                          <a:cs typeface="+mn-cs"/>
                        </a:rPr>
                        <a:t>Boletín Oficial del Estado. 	</a:t>
                      </a:r>
                    </a:p>
                  </a:txBody>
                  <a:tcPr marL="91442" marR="91442" marT="45694" marB="45694"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a:extLst>
              <a:ext uri="{FF2B5EF4-FFF2-40B4-BE49-F238E27FC236}">
                <a16:creationId xmlns:a16="http://schemas.microsoft.com/office/drawing/2014/main" id="{109D4F1A-D6D1-3EAE-CDD0-973B0F2EE50C}"/>
              </a:ext>
            </a:extLst>
          </p:cNvPr>
          <p:cNvSpPr>
            <a:spLocks noGrp="1"/>
          </p:cNvSpPr>
          <p:nvPr>
            <p:ph type="title"/>
          </p:nvPr>
        </p:nvSpPr>
        <p:spPr/>
        <p:txBody>
          <a:bodyPr/>
          <a:lstStyle/>
          <a:p>
            <a:r>
              <a:rPr lang="es-ES" altLang="es-ES"/>
              <a:t>Fuentes del Derecho</a:t>
            </a:r>
          </a:p>
        </p:txBody>
      </p:sp>
      <p:sp>
        <p:nvSpPr>
          <p:cNvPr id="3" name="2 Llamada de flecha hacia abajo">
            <a:extLst>
              <a:ext uri="{FF2B5EF4-FFF2-40B4-BE49-F238E27FC236}">
                <a16:creationId xmlns:a16="http://schemas.microsoft.com/office/drawing/2014/main" id="{2577CFE5-1857-42B3-A8D4-5441B7AF3636}"/>
              </a:ext>
            </a:extLst>
          </p:cNvPr>
          <p:cNvSpPr/>
          <p:nvPr/>
        </p:nvSpPr>
        <p:spPr>
          <a:xfrm>
            <a:off x="2987675" y="1493838"/>
            <a:ext cx="5699125" cy="611187"/>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1400" b="1" dirty="0"/>
              <a:t>Si atendemos al sentido</a:t>
            </a:r>
          </a:p>
        </p:txBody>
      </p:sp>
      <p:sp>
        <p:nvSpPr>
          <p:cNvPr id="9220" name="Rectangle 9">
            <a:extLst>
              <a:ext uri="{FF2B5EF4-FFF2-40B4-BE49-F238E27FC236}">
                <a16:creationId xmlns:a16="http://schemas.microsoft.com/office/drawing/2014/main" id="{14DA43C0-DC7B-07B9-D9C7-B4637042871C}"/>
              </a:ext>
            </a:extLst>
          </p:cNvPr>
          <p:cNvSpPr>
            <a:spLocks noChangeArrowheads="1"/>
          </p:cNvSpPr>
          <p:nvPr/>
        </p:nvSpPr>
        <p:spPr bwMode="auto">
          <a:xfrm>
            <a:off x="2965450" y="2249488"/>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Fuentes formales</a:t>
            </a:r>
          </a:p>
        </p:txBody>
      </p:sp>
      <p:sp>
        <p:nvSpPr>
          <p:cNvPr id="9221" name="Rectangle 9">
            <a:extLst>
              <a:ext uri="{FF2B5EF4-FFF2-40B4-BE49-F238E27FC236}">
                <a16:creationId xmlns:a16="http://schemas.microsoft.com/office/drawing/2014/main" id="{823DE1A6-92FC-CE7A-D91A-70B85AC8F595}"/>
              </a:ext>
            </a:extLst>
          </p:cNvPr>
          <p:cNvSpPr>
            <a:spLocks noChangeArrowheads="1"/>
          </p:cNvSpPr>
          <p:nvPr/>
        </p:nvSpPr>
        <p:spPr bwMode="auto">
          <a:xfrm>
            <a:off x="2965450" y="27241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Fuentes materiales</a:t>
            </a:r>
          </a:p>
        </p:txBody>
      </p:sp>
      <p:sp>
        <p:nvSpPr>
          <p:cNvPr id="6" name="5 Llamada de flecha hacia abajo">
            <a:extLst>
              <a:ext uri="{FF2B5EF4-FFF2-40B4-BE49-F238E27FC236}">
                <a16:creationId xmlns:a16="http://schemas.microsoft.com/office/drawing/2014/main" id="{EFD67369-4BB2-93E1-097A-23D98856AC4D}"/>
              </a:ext>
            </a:extLst>
          </p:cNvPr>
          <p:cNvSpPr/>
          <p:nvPr/>
        </p:nvSpPr>
        <p:spPr>
          <a:xfrm>
            <a:off x="2987675" y="3846513"/>
            <a:ext cx="5699125" cy="611187"/>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s-ES" sz="1400" b="1" dirty="0"/>
              <a:t>Si atendemos al alcance</a:t>
            </a:r>
          </a:p>
        </p:txBody>
      </p:sp>
      <p:sp>
        <p:nvSpPr>
          <p:cNvPr id="9223" name="Rectangle 9">
            <a:extLst>
              <a:ext uri="{FF2B5EF4-FFF2-40B4-BE49-F238E27FC236}">
                <a16:creationId xmlns:a16="http://schemas.microsoft.com/office/drawing/2014/main" id="{1CD05DE4-8E3F-B5DC-0950-E6C8DEC14DD7}"/>
              </a:ext>
            </a:extLst>
          </p:cNvPr>
          <p:cNvSpPr>
            <a:spLocks noChangeArrowheads="1"/>
          </p:cNvSpPr>
          <p:nvPr/>
        </p:nvSpPr>
        <p:spPr bwMode="auto">
          <a:xfrm>
            <a:off x="2965450" y="4602163"/>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Fuentes directas</a:t>
            </a:r>
          </a:p>
        </p:txBody>
      </p:sp>
      <p:sp>
        <p:nvSpPr>
          <p:cNvPr id="9224" name="Rectangle 9">
            <a:extLst>
              <a:ext uri="{FF2B5EF4-FFF2-40B4-BE49-F238E27FC236}">
                <a16:creationId xmlns:a16="http://schemas.microsoft.com/office/drawing/2014/main" id="{6A33A860-8E9F-E195-F120-5F097AB35FB8}"/>
              </a:ext>
            </a:extLst>
          </p:cNvPr>
          <p:cNvSpPr>
            <a:spLocks noChangeArrowheads="1"/>
          </p:cNvSpPr>
          <p:nvPr/>
        </p:nvSpPr>
        <p:spPr bwMode="auto">
          <a:xfrm>
            <a:off x="2965450" y="5076825"/>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Fuentes indirectas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a:extLst>
              <a:ext uri="{FF2B5EF4-FFF2-40B4-BE49-F238E27FC236}">
                <a16:creationId xmlns:a16="http://schemas.microsoft.com/office/drawing/2014/main" id="{F0278DF8-D238-49E1-8911-7AFFD06CC441}"/>
              </a:ext>
            </a:extLst>
          </p:cNvPr>
          <p:cNvSpPr>
            <a:spLocks noGrp="1"/>
          </p:cNvSpPr>
          <p:nvPr>
            <p:ph type="title"/>
          </p:nvPr>
        </p:nvSpPr>
        <p:spPr/>
        <p:txBody>
          <a:bodyPr/>
          <a:lstStyle/>
          <a:p>
            <a:r>
              <a:rPr lang="es-ES" altLang="es-ES"/>
              <a:t>El ordenamiento jurídico</a:t>
            </a:r>
          </a:p>
        </p:txBody>
      </p:sp>
      <p:pic>
        <p:nvPicPr>
          <p:cNvPr id="2" name="Imagen 1" descr="Diagrama&#10;&#10;Descripción generada automáticamente">
            <a:extLst>
              <a:ext uri="{FF2B5EF4-FFF2-40B4-BE49-F238E27FC236}">
                <a16:creationId xmlns:a16="http://schemas.microsoft.com/office/drawing/2014/main" id="{0C728F43-BFFF-DD5D-E6D1-E104BE5C8BCD}"/>
              </a:ext>
            </a:extLst>
          </p:cNvPr>
          <p:cNvPicPr>
            <a:picLocks noChangeAspect="1"/>
          </p:cNvPicPr>
          <p:nvPr/>
        </p:nvPicPr>
        <p:blipFill>
          <a:blip r:embed="rId2"/>
          <a:stretch>
            <a:fillRect/>
          </a:stretch>
        </p:blipFill>
        <p:spPr>
          <a:xfrm>
            <a:off x="2751018" y="1562100"/>
            <a:ext cx="6143625" cy="3733800"/>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a:extLst>
              <a:ext uri="{FF2B5EF4-FFF2-40B4-BE49-F238E27FC236}">
                <a16:creationId xmlns:a16="http://schemas.microsoft.com/office/drawing/2014/main" id="{DFC8343E-08AA-BEC0-981D-8CA0B177D34B}"/>
              </a:ext>
            </a:extLst>
          </p:cNvPr>
          <p:cNvSpPr>
            <a:spLocks noGrp="1"/>
          </p:cNvSpPr>
          <p:nvPr>
            <p:ph type="title"/>
          </p:nvPr>
        </p:nvSpPr>
        <p:spPr/>
        <p:txBody>
          <a:bodyPr/>
          <a:lstStyle/>
          <a:p>
            <a:r>
              <a:rPr lang="es-ES" altLang="es-ES"/>
              <a:t>Normativa civil y normativa mercantil</a:t>
            </a:r>
          </a:p>
        </p:txBody>
      </p:sp>
      <p:graphicFrame>
        <p:nvGraphicFramePr>
          <p:cNvPr id="3" name="2 Tabla">
            <a:extLst>
              <a:ext uri="{FF2B5EF4-FFF2-40B4-BE49-F238E27FC236}">
                <a16:creationId xmlns:a16="http://schemas.microsoft.com/office/drawing/2014/main" id="{E6B84F1F-B33B-6A85-7B1C-4D6885297A6C}"/>
              </a:ext>
            </a:extLst>
          </p:cNvPr>
          <p:cNvGraphicFramePr>
            <a:graphicFrameLocks noGrp="1"/>
          </p:cNvGraphicFramePr>
          <p:nvPr/>
        </p:nvGraphicFramePr>
        <p:xfrm>
          <a:off x="2987675" y="1274763"/>
          <a:ext cx="5699125" cy="4929187"/>
        </p:xfrm>
        <a:graphic>
          <a:graphicData uri="http://schemas.openxmlformats.org/drawingml/2006/table">
            <a:tbl>
              <a:tblPr firstRow="1" bandRow="1">
                <a:tableStyleId>{5C22544A-7EE6-4342-B048-85BDC9FD1C3A}</a:tableStyleId>
              </a:tblPr>
              <a:tblGrid>
                <a:gridCol w="1766890">
                  <a:extLst>
                    <a:ext uri="{9D8B030D-6E8A-4147-A177-3AD203B41FA5}">
                      <a16:colId xmlns:a16="http://schemas.microsoft.com/office/drawing/2014/main" val="20000"/>
                    </a:ext>
                  </a:extLst>
                </a:gridCol>
                <a:gridCol w="3932235">
                  <a:extLst>
                    <a:ext uri="{9D8B030D-6E8A-4147-A177-3AD203B41FA5}">
                      <a16:colId xmlns:a16="http://schemas.microsoft.com/office/drawing/2014/main" val="20001"/>
                    </a:ext>
                  </a:extLst>
                </a:gridCol>
              </a:tblGrid>
              <a:tr h="356743">
                <a:tc gridSpan="2">
                  <a:txBody>
                    <a:bodyPr/>
                    <a:lstStyle/>
                    <a:p>
                      <a:r>
                        <a:rPr lang="es-ES" sz="1400" b="1" kern="1200" baseline="0" dirty="0">
                          <a:solidFill>
                            <a:schemeClr val="bg1"/>
                          </a:solidFill>
                          <a:latin typeface="+mn-lt"/>
                          <a:ea typeface="+mn-ea"/>
                          <a:cs typeface="+mn-cs"/>
                        </a:rPr>
                        <a:t>Derecho civil y Derecho mercantil</a:t>
                      </a:r>
                      <a:endParaRPr lang="es-ES" sz="1400" dirty="0">
                        <a:solidFill>
                          <a:schemeClr val="bg1"/>
                        </a:solidFill>
                      </a:endParaRPr>
                    </a:p>
                  </a:txBody>
                  <a:tcPr marL="91442" marR="91442" marT="45713" marB="45713"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tc hMerge="1">
                  <a:txBody>
                    <a:bodyPr/>
                    <a:lstStyle/>
                    <a:p>
                      <a:endParaRPr lang="es-ES" sz="1400" dirty="0">
                        <a:solidFill>
                          <a:schemeClr val="bg1"/>
                        </a:solidFill>
                      </a:endParaRPr>
                    </a:p>
                  </a:txBody>
                  <a:tcPr marL="91442" marR="91442" marT="45708" marB="45708"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2469122">
                <a:tc>
                  <a:txBody>
                    <a:bodyPr/>
                    <a:lstStyle/>
                    <a:p>
                      <a:r>
                        <a:rPr lang="es-ES" sz="1400" b="1" kern="1200" baseline="0" dirty="0">
                          <a:solidFill>
                            <a:schemeClr val="dk1"/>
                          </a:solidFill>
                          <a:latin typeface="+mn-lt"/>
                          <a:ea typeface="+mn-ea"/>
                          <a:cs typeface="+mn-cs"/>
                        </a:rPr>
                        <a:t>Derecho civil</a:t>
                      </a:r>
                      <a:endParaRPr lang="es-ES" sz="1400" b="1" dirty="0">
                        <a:solidFill>
                          <a:schemeClr val="tx1"/>
                        </a:solidFill>
                      </a:endParaRPr>
                    </a:p>
                  </a:txBody>
                  <a:tcPr marL="91442" marR="91442" marT="45713" marB="4571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algn="just"/>
                      <a:r>
                        <a:rPr lang="es-ES" sz="1200" b="0" kern="1200" baseline="0" dirty="0">
                          <a:solidFill>
                            <a:schemeClr val="dk1"/>
                          </a:solidFill>
                          <a:latin typeface="+mn-lt"/>
                          <a:ea typeface="+mn-ea"/>
                          <a:cs typeface="+mn-cs"/>
                        </a:rPr>
                        <a:t>Reúne la normativa general que regula las relaciones, tanto patrimoniales como personales, entre personas físicas o jurídicas, sean privadas o públicas, siempre que, en este último caso, actúen como personas privadas. Se denomina también </a:t>
                      </a:r>
                      <a:r>
                        <a:rPr lang="es-ES" sz="1200" b="1" kern="1200" baseline="0" dirty="0">
                          <a:solidFill>
                            <a:schemeClr val="dk1"/>
                          </a:solidFill>
                          <a:latin typeface="+mn-lt"/>
                          <a:ea typeface="+mn-ea"/>
                          <a:cs typeface="+mn-cs"/>
                        </a:rPr>
                        <a:t>Derecho común, </a:t>
                      </a:r>
                      <a:r>
                        <a:rPr lang="es-ES" sz="1200" b="0" kern="1200" baseline="0" dirty="0">
                          <a:solidFill>
                            <a:schemeClr val="dk1"/>
                          </a:solidFill>
                          <a:latin typeface="+mn-lt"/>
                          <a:ea typeface="+mn-ea"/>
                          <a:cs typeface="+mn-cs"/>
                        </a:rPr>
                        <a:t>puesto que, al contener las disposiciones generales para todo el ordenamiento jurídico, cuando una rama específica de este no contenga regulación sobre una determinada materia se acudirá al Derecho civil. Según el </a:t>
                      </a:r>
                      <a:r>
                        <a:rPr lang="es-ES" sz="1200" b="1" kern="1200" baseline="0" dirty="0">
                          <a:solidFill>
                            <a:schemeClr val="dk1"/>
                          </a:solidFill>
                          <a:latin typeface="+mn-lt"/>
                          <a:ea typeface="+mn-ea"/>
                          <a:cs typeface="+mn-cs"/>
                        </a:rPr>
                        <a:t>Código Civil, </a:t>
                      </a:r>
                      <a:r>
                        <a:rPr lang="es-ES" sz="1200" b="0" kern="1200" baseline="0" dirty="0">
                          <a:solidFill>
                            <a:schemeClr val="dk1"/>
                          </a:solidFill>
                          <a:latin typeface="+mn-lt"/>
                          <a:ea typeface="+mn-ea"/>
                          <a:cs typeface="+mn-cs"/>
                        </a:rPr>
                        <a:t>las fuentes del ordenamiento jurídico español son la ley, la costumbre y los principios generales del Derecho, que se constituyen, por tanto, en las fuentes del Derecho civil. 	</a:t>
                      </a:r>
                    </a:p>
                  </a:txBody>
                  <a:tcPr marL="91442" marR="91442" marT="45713" marB="4571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1"/>
                  </a:ext>
                </a:extLst>
              </a:tr>
              <a:tr h="2103322">
                <a:tc>
                  <a:txBody>
                    <a:bodyPr/>
                    <a:lstStyle/>
                    <a:p>
                      <a:r>
                        <a:rPr lang="es-ES" sz="1400" b="1" kern="1200" baseline="0" dirty="0">
                          <a:solidFill>
                            <a:schemeClr val="dk1"/>
                          </a:solidFill>
                          <a:latin typeface="+mn-lt"/>
                          <a:ea typeface="+mn-ea"/>
                          <a:cs typeface="+mn-cs"/>
                        </a:rPr>
                        <a:t>Derecho mercantil</a:t>
                      </a:r>
                      <a:endParaRPr lang="es-ES" sz="1400" b="1" dirty="0">
                        <a:solidFill>
                          <a:schemeClr val="tx1"/>
                        </a:solidFill>
                      </a:endParaRPr>
                    </a:p>
                  </a:txBody>
                  <a:tcPr marL="91442" marR="91442" marT="45713" marB="4571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es-ES" sz="1200" b="0" kern="1200" baseline="0" dirty="0">
                          <a:solidFill>
                            <a:schemeClr val="dk1"/>
                          </a:solidFill>
                          <a:latin typeface="+mn-lt"/>
                          <a:ea typeface="+mn-ea"/>
                          <a:cs typeface="+mn-cs"/>
                        </a:rPr>
                        <a:t>El </a:t>
                      </a:r>
                      <a:r>
                        <a:rPr lang="es-ES" sz="1200" b="1" kern="1200" baseline="0" dirty="0">
                          <a:solidFill>
                            <a:schemeClr val="dk1"/>
                          </a:solidFill>
                          <a:latin typeface="+mn-lt"/>
                          <a:ea typeface="+mn-ea"/>
                          <a:cs typeface="+mn-cs"/>
                        </a:rPr>
                        <a:t>Derecho mercantil </a:t>
                      </a:r>
                      <a:r>
                        <a:rPr lang="es-ES" sz="1200" b="0" kern="1200" baseline="0" dirty="0">
                          <a:solidFill>
                            <a:schemeClr val="dk1"/>
                          </a:solidFill>
                          <a:latin typeface="+mn-lt"/>
                          <a:ea typeface="+mn-ea"/>
                          <a:cs typeface="+mn-cs"/>
                        </a:rPr>
                        <a:t>o </a:t>
                      </a:r>
                      <a:r>
                        <a:rPr lang="es-ES" sz="1200" b="1" kern="1200" baseline="0" dirty="0">
                          <a:solidFill>
                            <a:schemeClr val="dk1"/>
                          </a:solidFill>
                          <a:latin typeface="+mn-lt"/>
                          <a:ea typeface="+mn-ea"/>
                          <a:cs typeface="+mn-cs"/>
                        </a:rPr>
                        <a:t>Derecho del comercio</a:t>
                      </a:r>
                      <a:r>
                        <a:rPr lang="es-ES" sz="1200" b="0" kern="1200" baseline="0" dirty="0">
                          <a:solidFill>
                            <a:schemeClr val="dk1"/>
                          </a:solidFill>
                          <a:latin typeface="+mn-lt"/>
                          <a:ea typeface="+mn-ea"/>
                          <a:cs typeface="+mn-cs"/>
                        </a:rPr>
                        <a:t> es una parte más específica del Derecho que regula las normas aplicables a los comerciantes en el desarrollo de sus actividades o a los actos de comercio. Las fuentes del Código de Comercio están detalladas en el artículo 2 de dicho código, que indica que, para regular los actos de comercio, en primer lugar se aplicará el </a:t>
                      </a:r>
                      <a:r>
                        <a:rPr lang="es-ES" sz="1200" b="1" kern="1200" baseline="0" dirty="0">
                          <a:solidFill>
                            <a:schemeClr val="dk1"/>
                          </a:solidFill>
                          <a:latin typeface="+mn-lt"/>
                          <a:ea typeface="+mn-ea"/>
                          <a:cs typeface="+mn-cs"/>
                        </a:rPr>
                        <a:t>Código de Comercio; </a:t>
                      </a:r>
                      <a:r>
                        <a:rPr lang="es-ES" sz="1200" b="0" kern="1200" baseline="0" dirty="0">
                          <a:solidFill>
                            <a:schemeClr val="dk1"/>
                          </a:solidFill>
                          <a:latin typeface="+mn-lt"/>
                          <a:ea typeface="+mn-ea"/>
                          <a:cs typeface="+mn-cs"/>
                        </a:rPr>
                        <a:t>en segundo lugar, los usos de comercio (la costumbre mercantil); y, en defecto de ambos, el Derecho común (que es el Derecho civil, encarnado por el Código Civil). 	</a:t>
                      </a:r>
                    </a:p>
                  </a:txBody>
                  <a:tcPr marL="91442" marR="91442" marT="45713" marB="4571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a:extLst>
              <a:ext uri="{FF2B5EF4-FFF2-40B4-BE49-F238E27FC236}">
                <a16:creationId xmlns:a16="http://schemas.microsoft.com/office/drawing/2014/main" id="{FD6B41C1-E336-3D42-2137-97BEDE817D96}"/>
              </a:ext>
            </a:extLst>
          </p:cNvPr>
          <p:cNvSpPr>
            <a:spLocks noGrp="1"/>
          </p:cNvSpPr>
          <p:nvPr>
            <p:ph type="title"/>
          </p:nvPr>
        </p:nvSpPr>
        <p:spPr/>
        <p:txBody>
          <a:bodyPr/>
          <a:lstStyle/>
          <a:p>
            <a:r>
              <a:rPr lang="es-ES" altLang="es-ES"/>
              <a:t>Elaboración y aprobación de las normas jurídicas</a:t>
            </a:r>
          </a:p>
        </p:txBody>
      </p:sp>
      <p:pic>
        <p:nvPicPr>
          <p:cNvPr id="12291" name="Imagen 1">
            <a:extLst>
              <a:ext uri="{FF2B5EF4-FFF2-40B4-BE49-F238E27FC236}">
                <a16:creationId xmlns:a16="http://schemas.microsoft.com/office/drawing/2014/main" id="{F5D4B2B7-0F67-830A-4DE6-9A6A5F1ED79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68700" y="1412875"/>
            <a:ext cx="4537075"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a:extLst>
              <a:ext uri="{FF2B5EF4-FFF2-40B4-BE49-F238E27FC236}">
                <a16:creationId xmlns:a16="http://schemas.microsoft.com/office/drawing/2014/main" id="{6358398B-0C85-2382-EACE-3FDFCCB5CE94}"/>
              </a:ext>
            </a:extLst>
          </p:cNvPr>
          <p:cNvSpPr>
            <a:spLocks noGrp="1"/>
          </p:cNvSpPr>
          <p:nvPr>
            <p:ph type="title"/>
          </p:nvPr>
        </p:nvSpPr>
        <p:spPr/>
        <p:txBody>
          <a:bodyPr/>
          <a:lstStyle/>
          <a:p>
            <a:r>
              <a:rPr lang="es-ES" altLang="es-ES"/>
              <a:t>Documentación e información jurídica</a:t>
            </a:r>
          </a:p>
        </p:txBody>
      </p:sp>
      <p:sp>
        <p:nvSpPr>
          <p:cNvPr id="3" name="2 Llamada de flecha hacia abajo">
            <a:extLst>
              <a:ext uri="{FF2B5EF4-FFF2-40B4-BE49-F238E27FC236}">
                <a16:creationId xmlns:a16="http://schemas.microsoft.com/office/drawing/2014/main" id="{F7110D78-2247-7714-7284-761B1E93AF7C}"/>
              </a:ext>
            </a:extLst>
          </p:cNvPr>
          <p:cNvSpPr/>
          <p:nvPr/>
        </p:nvSpPr>
        <p:spPr>
          <a:xfrm>
            <a:off x="2987675" y="1968500"/>
            <a:ext cx="5699125" cy="611188"/>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400" b="1" dirty="0"/>
              <a:t>Estructura del </a:t>
            </a:r>
            <a:r>
              <a:rPr lang="es-ES" sz="1400" b="1" i="1" dirty="0"/>
              <a:t>Diario Oficial de la Unión Europea </a:t>
            </a:r>
            <a:endParaRPr lang="es-ES" sz="1400" b="1" dirty="0"/>
          </a:p>
        </p:txBody>
      </p:sp>
      <p:sp>
        <p:nvSpPr>
          <p:cNvPr id="13316" name="Rectangle 9">
            <a:extLst>
              <a:ext uri="{FF2B5EF4-FFF2-40B4-BE49-F238E27FC236}">
                <a16:creationId xmlns:a16="http://schemas.microsoft.com/office/drawing/2014/main" id="{8B12A1EB-9451-ADEB-B5A2-01E3674096DB}"/>
              </a:ext>
            </a:extLst>
          </p:cNvPr>
          <p:cNvSpPr>
            <a:spLocks noChangeArrowheads="1"/>
          </p:cNvSpPr>
          <p:nvPr/>
        </p:nvSpPr>
        <p:spPr bwMode="auto">
          <a:xfrm>
            <a:off x="2965450" y="27241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Serie L</a:t>
            </a:r>
          </a:p>
        </p:txBody>
      </p:sp>
      <p:sp>
        <p:nvSpPr>
          <p:cNvPr id="13317" name="Rectangle 9">
            <a:extLst>
              <a:ext uri="{FF2B5EF4-FFF2-40B4-BE49-F238E27FC236}">
                <a16:creationId xmlns:a16="http://schemas.microsoft.com/office/drawing/2014/main" id="{A12EA44B-7B1E-B842-59B3-C5B671D0CD33}"/>
              </a:ext>
            </a:extLst>
          </p:cNvPr>
          <p:cNvSpPr>
            <a:spLocks noChangeArrowheads="1"/>
          </p:cNvSpPr>
          <p:nvPr/>
        </p:nvSpPr>
        <p:spPr bwMode="auto">
          <a:xfrm>
            <a:off x="2965450" y="3198813"/>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Serie C</a:t>
            </a:r>
          </a:p>
        </p:txBody>
      </p:sp>
      <p:sp>
        <p:nvSpPr>
          <p:cNvPr id="13318" name="Rectangle 9">
            <a:extLst>
              <a:ext uri="{FF2B5EF4-FFF2-40B4-BE49-F238E27FC236}">
                <a16:creationId xmlns:a16="http://schemas.microsoft.com/office/drawing/2014/main" id="{76A3F580-F892-EC5D-D02B-E10CCCC289A7}"/>
              </a:ext>
            </a:extLst>
          </p:cNvPr>
          <p:cNvSpPr>
            <a:spLocks noChangeArrowheads="1"/>
          </p:cNvSpPr>
          <p:nvPr/>
        </p:nvSpPr>
        <p:spPr bwMode="auto">
          <a:xfrm>
            <a:off x="2965450" y="36893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Suplemento S</a:t>
            </a:r>
          </a:p>
        </p:txBody>
      </p:sp>
      <p:sp>
        <p:nvSpPr>
          <p:cNvPr id="13319" name="Rectangle 9">
            <a:extLst>
              <a:ext uri="{FF2B5EF4-FFF2-40B4-BE49-F238E27FC236}">
                <a16:creationId xmlns:a16="http://schemas.microsoft.com/office/drawing/2014/main" id="{B0084767-42C5-D0AD-0D2B-482AFF6F9300}"/>
              </a:ext>
            </a:extLst>
          </p:cNvPr>
          <p:cNvSpPr>
            <a:spLocks noChangeArrowheads="1"/>
          </p:cNvSpPr>
          <p:nvPr/>
        </p:nvSpPr>
        <p:spPr bwMode="auto">
          <a:xfrm>
            <a:off x="2940050" y="4200525"/>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Anexo</a:t>
            </a:r>
          </a:p>
        </p:txBody>
      </p:sp>
    </p:spTree>
  </p:cSld>
  <p:clrMapOvr>
    <a:masterClrMapping/>
  </p:clrMapOvr>
  <p:transition/>
</p:sld>
</file>

<file path=ppt/theme/theme1.xml><?xml version="1.0" encoding="utf-8"?>
<a:theme xmlns:a="http://schemas.openxmlformats.org/drawingml/2006/main" name="Diseño predeterminado">
  <a:themeElements>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2CF62C539F3A4CAFFF5385648CD41C" ma:contentTypeVersion="15" ma:contentTypeDescription="Create a new document." ma:contentTypeScope="" ma:versionID="5f89f2b197176908700be557c61567a1">
  <xsd:schema xmlns:xsd="http://www.w3.org/2001/XMLSchema" xmlns:xs="http://www.w3.org/2001/XMLSchema" xmlns:p="http://schemas.microsoft.com/office/2006/metadata/properties" xmlns:ns2="c2054961-9ca7-4b1d-a938-221454b1fa5d" xmlns:ns3="0cb7bcbe-78d5-4388-a7ec-1f5835c9a8ad" targetNamespace="http://schemas.microsoft.com/office/2006/metadata/properties" ma:root="true" ma:fieldsID="c9338124cb3a2b0ee164c8909e26b30a" ns2:_="" ns3:_="">
    <xsd:import namespace="c2054961-9ca7-4b1d-a938-221454b1fa5d"/>
    <xsd:import namespace="0cb7bcbe-78d5-4388-a7ec-1f5835c9a8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054961-9ca7-4b1d-a938-221454b1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b58666-e629-4e5a-b780-b8dcc15b31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b7bcbe-78d5-4388-a7ec-1f5835c9a8a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77746a1-352d-456a-a06a-5a3c5d1f79ea}" ma:internalName="TaxCatchAll" ma:showField="CatchAllData" ma:web="0cb7bcbe-78d5-4388-a7ec-1f5835c9a8a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cb7bcbe-78d5-4388-a7ec-1f5835c9a8ad" xsi:nil="true"/>
    <lcf76f155ced4ddcb4097134ff3c332f xmlns="c2054961-9ca7-4b1d-a938-221454b1fa5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DE5460-77EB-4C2A-BBE3-04741916093A}"/>
</file>

<file path=customXml/itemProps2.xml><?xml version="1.0" encoding="utf-8"?>
<ds:datastoreItem xmlns:ds="http://schemas.openxmlformats.org/officeDocument/2006/customXml" ds:itemID="{8F3B582E-055A-4BCE-83D7-C2A489BE75E3}">
  <ds:schemaRefs>
    <ds:schemaRef ds:uri="http://schemas.microsoft.com/office/2006/metadata/properties"/>
    <ds:schemaRef ds:uri="http://schemas.microsoft.com/office/infopath/2007/PartnerControls"/>
    <ds:schemaRef ds:uri="0cb7bcbe-78d5-4388-a7ec-1f5835c9a8ad"/>
    <ds:schemaRef ds:uri="c2054961-9ca7-4b1d-a938-221454b1fa5d"/>
  </ds:schemaRefs>
</ds:datastoreItem>
</file>

<file path=customXml/itemProps3.xml><?xml version="1.0" encoding="utf-8"?>
<ds:datastoreItem xmlns:ds="http://schemas.openxmlformats.org/officeDocument/2006/customXml" ds:itemID="{EC892B5A-B565-4DB6-8B69-FEAF40A933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801</Words>
  <Application>Microsoft Office PowerPoint</Application>
  <PresentationFormat>Presentación en pantalla (4:3)</PresentationFormat>
  <Paragraphs>46</Paragraphs>
  <Slides>11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Diseño predeterminado</vt:lpstr>
      <vt:lpstr>Presentación de PowerPoint</vt:lpstr>
      <vt:lpstr>Presentación de PowerPoint</vt:lpstr>
      <vt:lpstr>Derecho público y privado</vt:lpstr>
      <vt:lpstr>Fuentes del Derecho</vt:lpstr>
      <vt:lpstr>Fuentes del Derecho</vt:lpstr>
      <vt:lpstr>El ordenamiento jurídico</vt:lpstr>
      <vt:lpstr>Normativa civil y normativa mercantil</vt:lpstr>
      <vt:lpstr>Elaboración y aprobación de las normas jurídicas</vt:lpstr>
      <vt:lpstr>Documentación e información jurídica</vt:lpstr>
      <vt:lpstr>Documentación e información jurídica</vt:lpstr>
      <vt:lpstr>Documentación e información jurídica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11</cp:revision>
  <dcterms:created xsi:type="dcterms:W3CDTF">2020-07-29T22:00:29Z</dcterms:created>
  <dcterms:modified xsi:type="dcterms:W3CDTF">2024-09-16T04:50:39Z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0x010100A12CF62C539F3A4CAFFF5385648CD41C</vt:lpwstr>
  </property>
  <property fmtid="{D5CDD505-2E9C-101B-9397-08002B2CF9AE}" pid="3" name="MediaServiceImageTags">
    <vt:lpwstr/>
  </property>
</Properties>
</file>