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258" r:id="rId6"/>
    <p:sldId id="259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4FF"/>
    <a:srgbClr val="99CCFF"/>
    <a:srgbClr val="CCECFF"/>
    <a:srgbClr val="000064"/>
    <a:srgbClr val="0066FF"/>
    <a:srgbClr val="00008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24" autoAdjust="0"/>
    <p:restoredTop sz="86364" autoAdjust="0"/>
  </p:normalViewPr>
  <p:slideViewPr>
    <p:cSldViewPr snapToObjects="1">
      <p:cViewPr varScale="1">
        <p:scale>
          <a:sx n="111" d="100"/>
          <a:sy n="111" d="100"/>
        </p:scale>
        <p:origin x="186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86" d="100"/>
          <a:sy n="86" d="100"/>
        </p:scale>
        <p:origin x="-2466" y="-7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EF676D3-62D7-566D-2415-C263CC0C285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03351B6-295F-3E60-209E-A40E96E1BCB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4B548BC1-7146-AE13-EEBF-3E11165680A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DF1E107A-364D-84A5-1781-B7D54538637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8798453-09EE-4C10-8215-8F38BAEA165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>
            <a:extLst>
              <a:ext uri="{FF2B5EF4-FFF2-40B4-BE49-F238E27FC236}">
                <a16:creationId xmlns:a16="http://schemas.microsoft.com/office/drawing/2014/main" id="{548E74CE-FB1D-6A74-A82F-4F02A6AFFB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2 Marcador de fecha">
            <a:extLst>
              <a:ext uri="{FF2B5EF4-FFF2-40B4-BE49-F238E27FC236}">
                <a16:creationId xmlns:a16="http://schemas.microsoft.com/office/drawing/2014/main" id="{11C98DA6-7949-8D9A-0177-19C38762E18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119862A0-8A29-4238-82BF-121A9E3ABA2C}" type="datetimeFigureOut">
              <a:rPr lang="es-ES"/>
              <a:pPr>
                <a:defRPr/>
              </a:pPr>
              <a:t>16/07/2025</a:t>
            </a:fld>
            <a:endParaRPr lang="es-ES"/>
          </a:p>
        </p:txBody>
      </p:sp>
      <p:sp>
        <p:nvSpPr>
          <p:cNvPr id="4" name="3 Marcador de imagen de diapositiva">
            <a:extLst>
              <a:ext uri="{FF2B5EF4-FFF2-40B4-BE49-F238E27FC236}">
                <a16:creationId xmlns:a16="http://schemas.microsoft.com/office/drawing/2014/main" id="{36BDDBEA-F066-D149-A48C-662F1F9ADE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id="{16341496-762A-854D-4930-C07AD364A3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id="{E79EF0CD-906E-779C-186F-ADE150D02C8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id="{B5796B0D-937D-8D5D-EF6C-D6EF8A6D0D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570FF0B-AA08-4B85-A80D-A25600268432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Marcador de imagen de diapositiva">
            <a:extLst>
              <a:ext uri="{FF2B5EF4-FFF2-40B4-BE49-F238E27FC236}">
                <a16:creationId xmlns:a16="http://schemas.microsoft.com/office/drawing/2014/main" id="{EA035FC1-EE6D-DDFF-4A64-1F287718F6E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2 Marcador de notas">
            <a:extLst>
              <a:ext uri="{FF2B5EF4-FFF2-40B4-BE49-F238E27FC236}">
                <a16:creationId xmlns:a16="http://schemas.microsoft.com/office/drawing/2014/main" id="{984390FB-D433-62C1-80EC-E7D2669634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s-ES"/>
          </a:p>
        </p:txBody>
      </p:sp>
      <p:sp>
        <p:nvSpPr>
          <p:cNvPr id="5124" name="3 Marcador de número de diapositiva">
            <a:extLst>
              <a:ext uri="{FF2B5EF4-FFF2-40B4-BE49-F238E27FC236}">
                <a16:creationId xmlns:a16="http://schemas.microsoft.com/office/drawing/2014/main" id="{7C193DA3-F9CB-90CC-9989-3D4676803F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4AFCFB2-CBDA-4234-9CFB-6C33867C772F}" type="slidenum">
              <a:rPr lang="es-ES" altLang="es-ES"/>
              <a:pPr/>
              <a:t>1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Marcador de imagen de diapositiva">
            <a:extLst>
              <a:ext uri="{FF2B5EF4-FFF2-40B4-BE49-F238E27FC236}">
                <a16:creationId xmlns:a16="http://schemas.microsoft.com/office/drawing/2014/main" id="{F338B1DD-E44A-0F04-43C0-C0BEAEFA1C3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2 Marcador de notas">
            <a:extLst>
              <a:ext uri="{FF2B5EF4-FFF2-40B4-BE49-F238E27FC236}">
                <a16:creationId xmlns:a16="http://schemas.microsoft.com/office/drawing/2014/main" id="{38908A5C-4BEE-8499-5FE7-D6B53A809C9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s-ES"/>
          </a:p>
        </p:txBody>
      </p:sp>
      <p:sp>
        <p:nvSpPr>
          <p:cNvPr id="7172" name="3 Marcador de número de diapositiva">
            <a:extLst>
              <a:ext uri="{FF2B5EF4-FFF2-40B4-BE49-F238E27FC236}">
                <a16:creationId xmlns:a16="http://schemas.microsoft.com/office/drawing/2014/main" id="{A630C90B-0C1B-6C6D-3217-83CFF3D434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976798C-F9ED-477A-9E35-3F2CD18D019C}" type="slidenum">
              <a:rPr lang="es-ES" altLang="es-ES"/>
              <a:pPr/>
              <a:t>2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imagen de diapositiva">
            <a:extLst>
              <a:ext uri="{FF2B5EF4-FFF2-40B4-BE49-F238E27FC236}">
                <a16:creationId xmlns:a16="http://schemas.microsoft.com/office/drawing/2014/main" id="{F42680F7-A149-DF4D-2AEC-F96198C0BF1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2 Marcador de notas">
            <a:extLst>
              <a:ext uri="{FF2B5EF4-FFF2-40B4-BE49-F238E27FC236}">
                <a16:creationId xmlns:a16="http://schemas.microsoft.com/office/drawing/2014/main" id="{56ED287C-7228-71E2-A372-D3FEEC8C89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s-ES"/>
          </a:p>
        </p:txBody>
      </p:sp>
      <p:sp>
        <p:nvSpPr>
          <p:cNvPr id="9220" name="3 Marcador de número de diapositiva">
            <a:extLst>
              <a:ext uri="{FF2B5EF4-FFF2-40B4-BE49-F238E27FC236}">
                <a16:creationId xmlns:a16="http://schemas.microsoft.com/office/drawing/2014/main" id="{2D6347E7-700D-02CA-5D31-C34A2FF0B1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96D6CD3-0599-471A-86EB-A8E33FEF5D00}" type="slidenum">
              <a:rPr lang="es-ES" altLang="es-ES"/>
              <a:pPr/>
              <a:t>3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Marcador de imagen de diapositiva">
            <a:extLst>
              <a:ext uri="{FF2B5EF4-FFF2-40B4-BE49-F238E27FC236}">
                <a16:creationId xmlns:a16="http://schemas.microsoft.com/office/drawing/2014/main" id="{2A359832-5615-284D-30E2-226711ABC3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2 Marcador de notas">
            <a:extLst>
              <a:ext uri="{FF2B5EF4-FFF2-40B4-BE49-F238E27FC236}">
                <a16:creationId xmlns:a16="http://schemas.microsoft.com/office/drawing/2014/main" id="{4EACCAA1-8C9A-12ED-2B4F-6296234F670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s-ES"/>
          </a:p>
        </p:txBody>
      </p:sp>
      <p:sp>
        <p:nvSpPr>
          <p:cNvPr id="11268" name="3 Marcador de número de diapositiva">
            <a:extLst>
              <a:ext uri="{FF2B5EF4-FFF2-40B4-BE49-F238E27FC236}">
                <a16:creationId xmlns:a16="http://schemas.microsoft.com/office/drawing/2014/main" id="{C0893FEC-13C7-5860-E604-3EA10EB76B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B519729-FC81-4E7E-AE6D-D3773D30865B}" type="slidenum">
              <a:rPr lang="es-ES" altLang="es-ES"/>
              <a:pPr/>
              <a:t>4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>
            <a:extLst>
              <a:ext uri="{FF2B5EF4-FFF2-40B4-BE49-F238E27FC236}">
                <a16:creationId xmlns:a16="http://schemas.microsoft.com/office/drawing/2014/main" id="{5C5AF2A6-F167-F739-94AF-04D6B1F250A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2 Marcador de notas">
            <a:extLst>
              <a:ext uri="{FF2B5EF4-FFF2-40B4-BE49-F238E27FC236}">
                <a16:creationId xmlns:a16="http://schemas.microsoft.com/office/drawing/2014/main" id="{5EDA40F3-C700-514F-7BF7-ECF91ED384E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s-ES"/>
          </a:p>
        </p:txBody>
      </p:sp>
      <p:sp>
        <p:nvSpPr>
          <p:cNvPr id="13316" name="3 Marcador de número de diapositiva">
            <a:extLst>
              <a:ext uri="{FF2B5EF4-FFF2-40B4-BE49-F238E27FC236}">
                <a16:creationId xmlns:a16="http://schemas.microsoft.com/office/drawing/2014/main" id="{7F406BAD-33B5-7D7E-DF41-AA1BBA8751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E244869-39B3-4BEE-83F1-DAE1D8135FA6}" type="slidenum">
              <a:rPr lang="es-ES" altLang="es-ES"/>
              <a:pPr/>
              <a:t>5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Marcador de imagen de diapositiva">
            <a:extLst>
              <a:ext uri="{FF2B5EF4-FFF2-40B4-BE49-F238E27FC236}">
                <a16:creationId xmlns:a16="http://schemas.microsoft.com/office/drawing/2014/main" id="{B2CAD5B9-0C56-B3E4-3BF3-2C7AFBBE12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2 Marcador de notas">
            <a:extLst>
              <a:ext uri="{FF2B5EF4-FFF2-40B4-BE49-F238E27FC236}">
                <a16:creationId xmlns:a16="http://schemas.microsoft.com/office/drawing/2014/main" id="{52A19F53-44C6-CE89-4A61-E192531E0BA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s-ES"/>
          </a:p>
        </p:txBody>
      </p:sp>
      <p:sp>
        <p:nvSpPr>
          <p:cNvPr id="15364" name="3 Marcador de número de diapositiva">
            <a:extLst>
              <a:ext uri="{FF2B5EF4-FFF2-40B4-BE49-F238E27FC236}">
                <a16:creationId xmlns:a16="http://schemas.microsoft.com/office/drawing/2014/main" id="{8A8EF3D7-DA9D-5F82-E8B9-1230C0F506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D920AC-A292-4B7D-A6FA-BAD11AC0A665}" type="slidenum">
              <a:rPr lang="es-ES" altLang="es-ES"/>
              <a:pPr/>
              <a:t>6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>
            <a:extLst>
              <a:ext uri="{FF2B5EF4-FFF2-40B4-BE49-F238E27FC236}">
                <a16:creationId xmlns:a16="http://schemas.microsoft.com/office/drawing/2014/main" id="{F418384C-FAC9-C880-C62A-FA10224A759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2 Marcador de notas">
            <a:extLst>
              <a:ext uri="{FF2B5EF4-FFF2-40B4-BE49-F238E27FC236}">
                <a16:creationId xmlns:a16="http://schemas.microsoft.com/office/drawing/2014/main" id="{C3CF7DD7-1C18-E1BC-7CBF-602543E266E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s-ES"/>
          </a:p>
        </p:txBody>
      </p:sp>
      <p:sp>
        <p:nvSpPr>
          <p:cNvPr id="17412" name="3 Marcador de número de diapositiva">
            <a:extLst>
              <a:ext uri="{FF2B5EF4-FFF2-40B4-BE49-F238E27FC236}">
                <a16:creationId xmlns:a16="http://schemas.microsoft.com/office/drawing/2014/main" id="{A2216B94-DB2C-6448-4243-9E3B4673D5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48EED11-04E0-4AB0-9DFB-EB1476BC2F55}" type="slidenum">
              <a:rPr lang="es-ES" altLang="es-ES"/>
              <a:pPr/>
              <a:t>7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Marcador de imagen de diapositiva">
            <a:extLst>
              <a:ext uri="{FF2B5EF4-FFF2-40B4-BE49-F238E27FC236}">
                <a16:creationId xmlns:a16="http://schemas.microsoft.com/office/drawing/2014/main" id="{FC84F56D-9D44-FEFE-3BA7-CD0783EDCE5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2 Marcador de notas">
            <a:extLst>
              <a:ext uri="{FF2B5EF4-FFF2-40B4-BE49-F238E27FC236}">
                <a16:creationId xmlns:a16="http://schemas.microsoft.com/office/drawing/2014/main" id="{C98B6066-2266-A221-11EF-8C75B12BB6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s-ES"/>
          </a:p>
        </p:txBody>
      </p:sp>
      <p:sp>
        <p:nvSpPr>
          <p:cNvPr id="19460" name="3 Marcador de número de diapositiva">
            <a:extLst>
              <a:ext uri="{FF2B5EF4-FFF2-40B4-BE49-F238E27FC236}">
                <a16:creationId xmlns:a16="http://schemas.microsoft.com/office/drawing/2014/main" id="{5D285786-ABBF-F543-4FF3-B6F3E3DE3B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9621231-FF36-4DCA-AC6C-EF63644AE78A}" type="slidenum">
              <a:rPr lang="es-ES" altLang="es-ES"/>
              <a:pPr/>
              <a:t>8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Marcador de imagen de diapositiva">
            <a:extLst>
              <a:ext uri="{FF2B5EF4-FFF2-40B4-BE49-F238E27FC236}">
                <a16:creationId xmlns:a16="http://schemas.microsoft.com/office/drawing/2014/main" id="{4E767966-0FDA-C971-436E-B47531AF941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2 Marcador de notas">
            <a:extLst>
              <a:ext uri="{FF2B5EF4-FFF2-40B4-BE49-F238E27FC236}">
                <a16:creationId xmlns:a16="http://schemas.microsoft.com/office/drawing/2014/main" id="{865F9705-CAA2-4CD6-0253-2F91F1BA13F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es-ES"/>
          </a:p>
        </p:txBody>
      </p:sp>
      <p:sp>
        <p:nvSpPr>
          <p:cNvPr id="21508" name="3 Marcador de número de diapositiva">
            <a:extLst>
              <a:ext uri="{FF2B5EF4-FFF2-40B4-BE49-F238E27FC236}">
                <a16:creationId xmlns:a16="http://schemas.microsoft.com/office/drawing/2014/main" id="{7966C263-1DA2-0137-E4C9-F35F624C66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83F97DF-DD7D-436A-9AAA-EC404D028556}" type="slidenum">
              <a:rPr lang="es-ES" altLang="es-ES"/>
              <a:pPr/>
              <a:t>9</a:t>
            </a:fld>
            <a:endParaRPr lang="es-ES"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413125134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92547546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262813" y="836613"/>
            <a:ext cx="1423987" cy="540067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987675" y="836613"/>
            <a:ext cx="4122738" cy="540067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50192167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40902275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44575830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987675" y="1341438"/>
            <a:ext cx="2773363" cy="4895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913438" y="1341438"/>
            <a:ext cx="2773362" cy="4895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81697456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28723123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33821000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4428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498348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6168010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9">
            <a:extLst>
              <a:ext uri="{FF2B5EF4-FFF2-40B4-BE49-F238E27FC236}">
                <a16:creationId xmlns:a16="http://schemas.microsoft.com/office/drawing/2014/main" id="{4951EC50-C59F-E111-7B6C-4E927D839B0D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2698750" y="115888"/>
            <a:ext cx="3154363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7" name="Line 30">
            <a:extLst>
              <a:ext uri="{FF2B5EF4-FFF2-40B4-BE49-F238E27FC236}">
                <a16:creationId xmlns:a16="http://schemas.microsoft.com/office/drawing/2014/main" id="{1B148765-B55D-E889-05E5-971D9739BE5C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2698750" y="404813"/>
            <a:ext cx="3154363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8" name="Rectangle 12">
            <a:extLst>
              <a:ext uri="{FF2B5EF4-FFF2-40B4-BE49-F238E27FC236}">
                <a16:creationId xmlns:a16="http://schemas.microsoft.com/office/drawing/2014/main" id="{99B1B965-C518-1183-4892-4DED9977C7B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781675" y="115888"/>
            <a:ext cx="3362325" cy="288925"/>
          </a:xfrm>
          <a:prstGeom prst="rect">
            <a:avLst/>
          </a:prstGeom>
          <a:solidFill>
            <a:srgbClr val="000080"/>
          </a:solidFill>
          <a:ln w="19050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it-IT" altLang="es-ES"/>
          </a:p>
        </p:txBody>
      </p:sp>
      <p:sp>
        <p:nvSpPr>
          <p:cNvPr id="1029" name="Rectangle 22">
            <a:extLst>
              <a:ext uri="{FF2B5EF4-FFF2-40B4-BE49-F238E27FC236}">
                <a16:creationId xmlns:a16="http://schemas.microsoft.com/office/drawing/2014/main" id="{01250D66-5D3B-427C-E934-CE49593E71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987675" y="836613"/>
            <a:ext cx="5699125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cambiar el estilo de título	</a:t>
            </a:r>
          </a:p>
        </p:txBody>
      </p:sp>
      <p:sp>
        <p:nvSpPr>
          <p:cNvPr id="1030" name="Rectangle 23">
            <a:extLst>
              <a:ext uri="{FF2B5EF4-FFF2-40B4-BE49-F238E27FC236}">
                <a16:creationId xmlns:a16="http://schemas.microsoft.com/office/drawing/2014/main" id="{E1210479-BB81-527B-580C-3322B1C1C0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987675" y="1341438"/>
            <a:ext cx="5699125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1031" name="Text Box 40">
            <a:extLst>
              <a:ext uri="{FF2B5EF4-FFF2-40B4-BE49-F238E27FC236}">
                <a16:creationId xmlns:a16="http://schemas.microsoft.com/office/drawing/2014/main" id="{B0C87D7C-9132-0CCD-75DB-63A26BF674A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885113" y="150813"/>
            <a:ext cx="1223962" cy="2143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s-ES" altLang="es-ES" sz="800" b="1" dirty="0">
                <a:solidFill>
                  <a:schemeClr val="bg1"/>
                </a:solidFill>
              </a:rPr>
              <a:t>u n i d a d 1</a:t>
            </a:r>
          </a:p>
        </p:txBody>
      </p:sp>
      <p:pic>
        <p:nvPicPr>
          <p:cNvPr id="1032" name="Picture 17" descr="Logo macmillan education_RGB.jpg">
            <a:extLst>
              <a:ext uri="{FF2B5EF4-FFF2-40B4-BE49-F238E27FC236}">
                <a16:creationId xmlns:a16="http://schemas.microsoft.com/office/drawing/2014/main" id="{11ACB236-6C59-2AB0-614B-530D33DB7EC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563" y="6264275"/>
            <a:ext cx="1306512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16 Rectángulo">
            <a:extLst>
              <a:ext uri="{FF2B5EF4-FFF2-40B4-BE49-F238E27FC236}">
                <a16:creationId xmlns:a16="http://schemas.microsoft.com/office/drawing/2014/main" id="{7700BABD-681A-C4CF-D26E-64C9457A514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987675" y="6518275"/>
            <a:ext cx="1433513" cy="2159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ca-ES" sz="800" dirty="0">
                <a:solidFill>
                  <a:srgbClr val="7F7F7F"/>
                </a:solidFill>
              </a:rPr>
              <a:t>© </a:t>
            </a:r>
            <a:r>
              <a:rPr lang="en-GB" altLang="ca-ES" sz="800" b="1" dirty="0">
                <a:solidFill>
                  <a:srgbClr val="7F7F7F"/>
                </a:solidFill>
              </a:rPr>
              <a:t>MACMILLAN Education</a:t>
            </a:r>
            <a:endParaRPr lang="en-GB" altLang="ca-ES" sz="800" dirty="0">
              <a:solidFill>
                <a:srgbClr val="7F7F7F"/>
              </a:solidFill>
            </a:endParaRPr>
          </a:p>
        </p:txBody>
      </p:sp>
      <p:pic>
        <p:nvPicPr>
          <p:cNvPr id="1034" name="Imagen 2">
            <a:extLst>
              <a:ext uri="{FF2B5EF4-FFF2-40B4-BE49-F238E27FC236}">
                <a16:creationId xmlns:a16="http://schemas.microsoft.com/office/drawing/2014/main" id="{ECDA18F0-9DFF-FAA1-E934-85374AAC7C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2700338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400" b="1">
          <a:solidFill>
            <a:srgbClr val="00008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400" b="1">
          <a:solidFill>
            <a:srgbClr val="00008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400" b="1">
          <a:solidFill>
            <a:srgbClr val="00008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400" b="1">
          <a:solidFill>
            <a:srgbClr val="00008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400" b="1">
          <a:solidFill>
            <a:srgbClr val="00008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1400" b="1">
          <a:solidFill>
            <a:srgbClr val="00008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400" b="1">
          <a:solidFill>
            <a:srgbClr val="00008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400" b="1">
          <a:solidFill>
            <a:srgbClr val="00008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400" b="1">
          <a:solidFill>
            <a:srgbClr val="000080"/>
          </a:solidFill>
          <a:latin typeface="Arial" charset="0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just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just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just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just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just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just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just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Text Box 4">
            <a:extLst>
              <a:ext uri="{FF2B5EF4-FFF2-40B4-BE49-F238E27FC236}">
                <a16:creationId xmlns:a16="http://schemas.microsoft.com/office/drawing/2014/main" id="{39DDF1FE-6991-9F45-E3BA-974A65C23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25" y="2971800"/>
            <a:ext cx="61182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s-ES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La situación financiera </a:t>
            </a:r>
          </a:p>
          <a:p>
            <a:pPr algn="ctr" eaLnBrk="1" hangingPunct="1">
              <a:defRPr/>
            </a:pPr>
            <a:r>
              <a:rPr lang="es-ES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de la empresa  </a:t>
            </a:r>
          </a:p>
        </p:txBody>
      </p:sp>
      <p:sp>
        <p:nvSpPr>
          <p:cNvPr id="4099" name="Text Box 5">
            <a:extLst>
              <a:ext uri="{FF2B5EF4-FFF2-40B4-BE49-F238E27FC236}">
                <a16:creationId xmlns:a16="http://schemas.microsoft.com/office/drawing/2014/main" id="{7652205D-2287-A7A6-09C6-C48DA7B559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5163" y="1944688"/>
            <a:ext cx="90011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just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s-ES" altLang="es-ES" sz="1200" b="1">
                <a:solidFill>
                  <a:srgbClr val="000080"/>
                </a:solidFill>
              </a:rPr>
              <a:t>u n i d a d</a:t>
            </a:r>
          </a:p>
        </p:txBody>
      </p:sp>
      <p:sp>
        <p:nvSpPr>
          <p:cNvPr id="4100" name="Text Box 6">
            <a:extLst>
              <a:ext uri="{FF2B5EF4-FFF2-40B4-BE49-F238E27FC236}">
                <a16:creationId xmlns:a16="http://schemas.microsoft.com/office/drawing/2014/main" id="{A557DB20-64FE-5E0E-3AF6-C82F69ED72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8113" y="1700213"/>
            <a:ext cx="75565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just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None/>
            </a:pPr>
            <a:r>
              <a:rPr lang="es-ES" altLang="es-ES" sz="8000" b="1">
                <a:solidFill>
                  <a:srgbClr val="0066FF"/>
                </a:solidFill>
              </a:rPr>
              <a:t>1</a:t>
            </a:r>
          </a:p>
        </p:txBody>
      </p:sp>
      <p:sp>
        <p:nvSpPr>
          <p:cNvPr id="4101" name="Rectangle 7">
            <a:extLst>
              <a:ext uri="{FF2B5EF4-FFF2-40B4-BE49-F238E27FC236}">
                <a16:creationId xmlns:a16="http://schemas.microsoft.com/office/drawing/2014/main" id="{6DC78BA7-3458-1BF7-E5FB-24527F0A3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5475" y="188913"/>
            <a:ext cx="827088" cy="144462"/>
          </a:xfrm>
          <a:prstGeom prst="rect">
            <a:avLst/>
          </a:prstGeom>
          <a:solidFill>
            <a:srgbClr val="000080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>
            <a:lvl1pPr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just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endParaRPr lang="it-IT" altLang="es-ES" sz="180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0CD9DA3-FD94-B15F-ADEC-26A77425F9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/>
              <a:t>Los estados financieros</a:t>
            </a:r>
          </a:p>
        </p:txBody>
      </p:sp>
      <p:pic>
        <p:nvPicPr>
          <p:cNvPr id="6147" name="Imagen 2">
            <a:extLst>
              <a:ext uri="{FF2B5EF4-FFF2-40B4-BE49-F238E27FC236}">
                <a16:creationId xmlns:a16="http://schemas.microsoft.com/office/drawing/2014/main" id="{E511B03F-B200-50FA-5B3B-DBDA44909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8288" y="2006600"/>
            <a:ext cx="6115050" cy="28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4BCAA6B-739C-785A-0244-1728D6F9F5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/>
              <a:t>Análisis patrimonial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F77258CA-2286-F2C9-E1BB-73A407E1F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403350"/>
            <a:ext cx="5832475" cy="954088"/>
          </a:xfrm>
          <a:prstGeom prst="rect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es-ES" sz="1400" dirty="0"/>
              <a:t>El </a:t>
            </a:r>
            <a:r>
              <a:rPr lang="es-ES" sz="1400" b="1" dirty="0"/>
              <a:t>análisis patrimonial </a:t>
            </a:r>
            <a:r>
              <a:rPr lang="es-ES" sz="1400" dirty="0"/>
              <a:t>estudia la estructura, la composición y la relación de las masas patrimoniales, indicando si existe una buena relación entre las inversiones que ha realizado la empresa (Activo) y las fuentes de financiación a las que ha recurrido (Pasivo y Neto). </a:t>
            </a:r>
          </a:p>
        </p:txBody>
      </p:sp>
      <p:pic>
        <p:nvPicPr>
          <p:cNvPr id="8196" name="Imagen 5">
            <a:extLst>
              <a:ext uri="{FF2B5EF4-FFF2-40B4-BE49-F238E27FC236}">
                <a16:creationId xmlns:a16="http://schemas.microsoft.com/office/drawing/2014/main" id="{E6479834-C2D7-FCBD-DB03-BC576F0D40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488" y="2508250"/>
            <a:ext cx="2736850" cy="17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Imagen 2">
            <a:extLst>
              <a:ext uri="{FF2B5EF4-FFF2-40B4-BE49-F238E27FC236}">
                <a16:creationId xmlns:a16="http://schemas.microsoft.com/office/drawing/2014/main" id="{F310364B-C791-1184-80B4-979974025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9188" y="4324350"/>
            <a:ext cx="4356100" cy="184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DC7B1D2-5DF4-698A-D067-15F7CA3105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/>
              <a:t>Análisis financiero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76FF457B-B2C8-4B1D-027D-3B30E25C40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403350"/>
            <a:ext cx="5832475" cy="954088"/>
          </a:xfrm>
          <a:prstGeom prst="rect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es-ES" sz="1400" dirty="0"/>
              <a:t>El </a:t>
            </a:r>
            <a:r>
              <a:rPr lang="es-ES" sz="1400" b="1" dirty="0"/>
              <a:t>análisis financiero </a:t>
            </a:r>
            <a:r>
              <a:rPr lang="es-ES" sz="1400" dirty="0"/>
              <a:t>estudia la capacidad que tiene la empresa para hacer frente a sus deudas y obligaciones, tanto en el corto plazo (liquidez) como en el largo plazo (solvencia), así como el grado de endeudamiento que ha alcanzado. 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35215B-B2F7-61C7-1CCA-2D062F782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6563" y="3013075"/>
            <a:ext cx="5832475" cy="954088"/>
          </a:xfrm>
          <a:prstGeom prst="rect">
            <a:avLst/>
          </a:prstGeom>
          <a:ln w="9525" cap="flat" cmpd="sng" algn="ctr">
            <a:solidFill>
              <a:srgbClr val="0066FF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s-ES" sz="1400" dirty="0"/>
              <a:t>Capacidad que tiene la empresa de transformar sus inversiones (Activo) en medios de pago totalmente líquidos (Caja o Bancos). Una empresa con problemas de liquidez puede llegar a la situación de </a:t>
            </a:r>
            <a:r>
              <a:rPr lang="es-ES" sz="1400" b="1" i="1" dirty="0"/>
              <a:t>“concurso de acreedores”. </a:t>
            </a:r>
            <a:endParaRPr lang="es-ES" sz="1400" dirty="0"/>
          </a:p>
        </p:txBody>
      </p:sp>
      <p:sp>
        <p:nvSpPr>
          <p:cNvPr id="6" name="5 CuadroTexto">
            <a:extLst>
              <a:ext uri="{FF2B5EF4-FFF2-40B4-BE49-F238E27FC236}">
                <a16:creationId xmlns:a16="http://schemas.microsoft.com/office/drawing/2014/main" id="{0C66AAEF-E1AB-0A3C-9610-1427E9A30680}"/>
              </a:ext>
            </a:extLst>
          </p:cNvPr>
          <p:cNvSpPr txBox="1"/>
          <p:nvPr/>
        </p:nvSpPr>
        <p:spPr>
          <a:xfrm>
            <a:off x="2982913" y="2716213"/>
            <a:ext cx="5832475" cy="307975"/>
          </a:xfrm>
          <a:prstGeom prst="rect">
            <a:avLst/>
          </a:prstGeom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1400" b="1" dirty="0"/>
              <a:t>Liquidez</a:t>
            </a:r>
            <a:endParaRPr lang="es-ES" sz="1300" b="1" dirty="0"/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9E988F3E-DFE2-1FEC-74B6-BDEEB4FF0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6563" y="4445000"/>
            <a:ext cx="5832475" cy="738188"/>
          </a:xfrm>
          <a:prstGeom prst="rect">
            <a:avLst/>
          </a:prstGeom>
          <a:ln w="9525" cap="flat" cmpd="sng" algn="ctr">
            <a:solidFill>
              <a:srgbClr val="0066FF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 eaLnBrk="1" hangingPunct="1">
              <a:spcAft>
                <a:spcPts val="600"/>
              </a:spcAft>
              <a:defRPr/>
            </a:pPr>
            <a:r>
              <a:rPr lang="es-ES" sz="1400" dirty="0"/>
              <a:t>Capacidad de la empresa para pagar sus deudas con la garantía de sus inversiones. Los problemas graves de solvencia pueden provocar la </a:t>
            </a:r>
            <a:r>
              <a:rPr lang="es-ES" sz="1400" b="1" dirty="0"/>
              <a:t>quiebra </a:t>
            </a:r>
            <a:r>
              <a:rPr lang="es-ES" sz="1400" dirty="0"/>
              <a:t>de la empresa.</a:t>
            </a:r>
            <a:endParaRPr lang="es-ES" sz="1400" kern="0" dirty="0"/>
          </a:p>
        </p:txBody>
      </p:sp>
      <p:sp>
        <p:nvSpPr>
          <p:cNvPr id="9" name="8 CuadroTexto">
            <a:extLst>
              <a:ext uri="{FF2B5EF4-FFF2-40B4-BE49-F238E27FC236}">
                <a16:creationId xmlns:a16="http://schemas.microsoft.com/office/drawing/2014/main" id="{F96670B4-8E48-42A4-AF4A-59029C443A03}"/>
              </a:ext>
            </a:extLst>
          </p:cNvPr>
          <p:cNvSpPr txBox="1"/>
          <p:nvPr/>
        </p:nvSpPr>
        <p:spPr>
          <a:xfrm>
            <a:off x="2976563" y="4137025"/>
            <a:ext cx="5832475" cy="307975"/>
          </a:xfrm>
          <a:prstGeom prst="rect">
            <a:avLst/>
          </a:prstGeom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1400" b="1" dirty="0"/>
              <a:t>Solvencia</a:t>
            </a:r>
            <a:endParaRPr lang="es-ES" sz="1300" b="1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06695CE-6A3D-35B0-1DF1-2EFE674FE9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/>
              <a:t>Análisis financiero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293A9998-4AE7-F11E-8407-7617FF51C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403350"/>
            <a:ext cx="5832475" cy="1384300"/>
          </a:xfrm>
          <a:prstGeom prst="rect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es-ES" sz="1400" dirty="0"/>
              <a:t>Para conocer los días exactos que dura el proceso productivo se utiliza el </a:t>
            </a:r>
            <a:r>
              <a:rPr lang="es-ES" sz="1400" b="1" dirty="0"/>
              <a:t>periodo medio de maduración </a:t>
            </a:r>
            <a:r>
              <a:rPr lang="es-ES" sz="1400" dirty="0"/>
              <a:t>(PMM), que es el tiempo, expresado en días, que una empresa tarda en recuperar el dinero que ha invertido en su proceso productivo.</a:t>
            </a:r>
          </a:p>
          <a:p>
            <a:pPr algn="just">
              <a:defRPr/>
            </a:pPr>
            <a:r>
              <a:rPr lang="es-ES" sz="1400" dirty="0"/>
              <a:t> Se pueden diferenciar dos periodos de maduración diferentes: el económico y el financiero.</a:t>
            </a:r>
            <a:endParaRPr lang="es-ES" sz="1400" dirty="0">
              <a:solidFill>
                <a:srgbClr val="000000"/>
              </a:solidFill>
              <a:latin typeface="Swift LT Std Light"/>
            </a:endParaRPr>
          </a:p>
        </p:txBody>
      </p:sp>
      <p:sp>
        <p:nvSpPr>
          <p:cNvPr id="8204" name="Rectangle 11">
            <a:extLst>
              <a:ext uri="{FF2B5EF4-FFF2-40B4-BE49-F238E27FC236}">
                <a16:creationId xmlns:a16="http://schemas.microsoft.com/office/drawing/2014/main" id="{39F35319-A0DD-FBEE-F26B-E51CC9C01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9788" y="2949575"/>
            <a:ext cx="4176712" cy="1146175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79388" lvl="1" indent="-179388" algn="just">
              <a:buFont typeface="Arial" panose="020B0604020202020204" pitchFamily="34" charset="0"/>
              <a:buChar char="•"/>
              <a:defRPr/>
            </a:pPr>
            <a:r>
              <a:rPr lang="es-ES" sz="1200" dirty="0">
                <a:solidFill>
                  <a:srgbClr val="000000"/>
                </a:solidFill>
                <a:cs typeface="Arial" panose="020B0604020202020204" pitchFamily="34" charset="0"/>
              </a:rPr>
              <a:t>El </a:t>
            </a:r>
            <a:r>
              <a:rPr lang="es-ES" sz="1200" b="1" dirty="0">
                <a:solidFill>
                  <a:srgbClr val="000000"/>
                </a:solidFill>
                <a:cs typeface="Arial" panose="020B0604020202020204" pitchFamily="34" charset="0"/>
              </a:rPr>
              <a:t>PMM económico: </a:t>
            </a:r>
            <a:r>
              <a:rPr lang="es-ES" sz="1200" dirty="0">
                <a:solidFill>
                  <a:srgbClr val="000000"/>
                </a:solidFill>
                <a:cs typeface="Arial" panose="020B0604020202020204" pitchFamily="34" charset="0"/>
              </a:rPr>
              <a:t>días que transcurren desde que las materias primas entran en el almacén hasta que los clientes pagan las ventas.</a:t>
            </a:r>
          </a:p>
          <a:p>
            <a:pPr marL="179388" lvl="1" indent="-179388" algn="just">
              <a:buFont typeface="Arial" panose="020B0604020202020204" pitchFamily="34" charset="0"/>
              <a:buChar char="•"/>
              <a:defRPr/>
            </a:pPr>
            <a:r>
              <a:rPr lang="es-ES" sz="1200" dirty="0">
                <a:solidFill>
                  <a:srgbClr val="000000"/>
                </a:solidFill>
                <a:latin typeface="+mn-lt"/>
              </a:rPr>
              <a:t>El </a:t>
            </a:r>
            <a:r>
              <a:rPr lang="es-ES" sz="1200" b="1" dirty="0">
                <a:solidFill>
                  <a:srgbClr val="000000"/>
                </a:solidFill>
                <a:latin typeface="+mn-lt"/>
              </a:rPr>
              <a:t>PMM financiero: </a:t>
            </a:r>
            <a:r>
              <a:rPr lang="es-ES" sz="1200" dirty="0">
                <a:solidFill>
                  <a:srgbClr val="000000"/>
                </a:solidFill>
                <a:latin typeface="+mn-lt"/>
              </a:rPr>
              <a:t>días que transcurren desde que se pagan las compras a los proveedores de materias primas hasta que los clientes pagan las ventas. </a:t>
            </a:r>
            <a:endParaRPr lang="es-ES" sz="1200" dirty="0">
              <a:latin typeface="+mn-lt"/>
            </a:endParaRPr>
          </a:p>
        </p:txBody>
      </p:sp>
      <p:sp>
        <p:nvSpPr>
          <p:cNvPr id="7" name="6 Llamada de flecha a la derecha">
            <a:extLst>
              <a:ext uri="{FF2B5EF4-FFF2-40B4-BE49-F238E27FC236}">
                <a16:creationId xmlns:a16="http://schemas.microsoft.com/office/drawing/2014/main" id="{D6FA778B-CB5E-0526-1EF5-F2C7E6FEB1B1}"/>
              </a:ext>
            </a:extLst>
          </p:cNvPr>
          <p:cNvSpPr/>
          <p:nvPr/>
        </p:nvSpPr>
        <p:spPr>
          <a:xfrm>
            <a:off x="2986088" y="3155950"/>
            <a:ext cx="1655762" cy="733425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4011"/>
            </a:avLst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sz="1400" b="1" dirty="0">
                <a:solidFill>
                  <a:schemeClr val="tx1"/>
                </a:solidFill>
              </a:rPr>
              <a:t>Periodos de maduración</a:t>
            </a:r>
          </a:p>
        </p:txBody>
      </p:sp>
      <p:pic>
        <p:nvPicPr>
          <p:cNvPr id="12294" name="Imagen 7">
            <a:extLst>
              <a:ext uri="{FF2B5EF4-FFF2-40B4-BE49-F238E27FC236}">
                <a16:creationId xmlns:a16="http://schemas.microsoft.com/office/drawing/2014/main" id="{22D6E350-CFDA-A261-67EE-81760021AC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700" y="4281488"/>
            <a:ext cx="5759450" cy="17668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F696DCE-5E4F-BF9E-A50F-151EE7AF19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/>
              <a:t>Análisis financiero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3CD17E72-1D09-AF11-D1BE-681EEB10F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403350"/>
            <a:ext cx="5832475" cy="739775"/>
          </a:xfrm>
          <a:prstGeom prst="rect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es-ES" sz="1400" dirty="0"/>
              <a:t>El </a:t>
            </a:r>
            <a:r>
              <a:rPr lang="es-ES" sz="1400" b="1" dirty="0"/>
              <a:t>fondo de maniobra, FM, </a:t>
            </a:r>
            <a:r>
              <a:rPr lang="es-ES" sz="1400" dirty="0"/>
              <a:t>es la parte de los recursos a largo plazo de la empresa (pasivo no corriente y patrimonio neto) que financian las inversiones a corto plazo (activo corriente). </a:t>
            </a:r>
          </a:p>
        </p:txBody>
      </p:sp>
      <p:pic>
        <p:nvPicPr>
          <p:cNvPr id="14340" name="Imagen 10">
            <a:extLst>
              <a:ext uri="{FF2B5EF4-FFF2-40B4-BE49-F238E27FC236}">
                <a16:creationId xmlns:a16="http://schemas.microsoft.com/office/drawing/2014/main" id="{6FE25EFA-BDAA-560E-AAAF-2AEA2128FB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263" y="2293938"/>
            <a:ext cx="620395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Imagen 11">
            <a:extLst>
              <a:ext uri="{FF2B5EF4-FFF2-40B4-BE49-F238E27FC236}">
                <a16:creationId xmlns:a16="http://schemas.microsoft.com/office/drawing/2014/main" id="{9F2203F4-7C0E-6F1E-9D6B-3404782C1A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2743200"/>
            <a:ext cx="3816350" cy="200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Box 5">
            <a:extLst>
              <a:ext uri="{FF2B5EF4-FFF2-40B4-BE49-F238E27FC236}">
                <a16:creationId xmlns:a16="http://schemas.microsoft.com/office/drawing/2014/main" id="{43BDA91A-037A-304B-9EE3-E4E5376DE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4873625"/>
            <a:ext cx="5832475" cy="738188"/>
          </a:xfrm>
          <a:prstGeom prst="rect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es-ES" sz="1400" dirty="0"/>
              <a:t>Las </a:t>
            </a:r>
            <a:r>
              <a:rPr lang="es-ES" sz="1400" b="1" dirty="0"/>
              <a:t>necesidades operativas de fondos (NOF) </a:t>
            </a:r>
            <a:r>
              <a:rPr lang="es-ES" sz="1400" dirty="0"/>
              <a:t>es la cantidad de financiación ajena negociada que necesita la empresa para que funcione su negocio. </a:t>
            </a:r>
          </a:p>
        </p:txBody>
      </p:sp>
      <p:pic>
        <p:nvPicPr>
          <p:cNvPr id="14343" name="Imagen 13">
            <a:extLst>
              <a:ext uri="{FF2B5EF4-FFF2-40B4-BE49-F238E27FC236}">
                <a16:creationId xmlns:a16="http://schemas.microsoft.com/office/drawing/2014/main" id="{1D54F7E8-6BA4-6D3E-F2AA-A6073D04720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5463" y="5737225"/>
            <a:ext cx="5621337" cy="31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EC87D5C1-1B8C-BF33-7689-5A96C790BC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/>
              <a:t>Análisis financiero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1425971F-1DD2-FAB0-6C9D-2F49C05CE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266825"/>
            <a:ext cx="5832475" cy="523875"/>
          </a:xfrm>
          <a:prstGeom prst="rect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es-ES" sz="1400" dirty="0"/>
              <a:t>Las </a:t>
            </a:r>
            <a:r>
              <a:rPr lang="es-ES" sz="1400" b="1" dirty="0"/>
              <a:t>ratios financieras </a:t>
            </a:r>
            <a:r>
              <a:rPr lang="es-ES" sz="1400" dirty="0"/>
              <a:t>son cocientes entre dos magnitudes que mantienen una cierta relación y se expresan en tanto por uno. </a:t>
            </a:r>
          </a:p>
        </p:txBody>
      </p:sp>
      <p:pic>
        <p:nvPicPr>
          <p:cNvPr id="16388" name="Imagen 2">
            <a:extLst>
              <a:ext uri="{FF2B5EF4-FFF2-40B4-BE49-F238E27FC236}">
                <a16:creationId xmlns:a16="http://schemas.microsoft.com/office/drawing/2014/main" id="{98CA2943-C55E-F0E0-F3BB-E58F49D030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9588" y="1906588"/>
            <a:ext cx="3375025" cy="433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34B0FDFC-F7B4-8E8A-2EAE-50D15B7295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/>
              <a:t>Análisis económico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0A5EEDE4-7F33-EC51-0913-EF6FD03B6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403350"/>
            <a:ext cx="5832475" cy="1169988"/>
          </a:xfrm>
          <a:prstGeom prst="rect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es-ES" sz="1400" dirty="0"/>
              <a:t>El </a:t>
            </a:r>
            <a:r>
              <a:rPr lang="es-ES" sz="1400" b="1" dirty="0"/>
              <a:t>análisis económico </a:t>
            </a:r>
            <a:r>
              <a:rPr lang="es-ES" sz="1400" dirty="0"/>
              <a:t>tiene como objetivo determinar cuáles son los resultados de la actividad de la empresa y cómo se estructuran y obtienen. Estudia si la empresa tiene la capacidad de obtener beneficios, cómo los genera y, lo más importante, la rentabilidad que aporta a las inversiones realizadas y a los accionistas o propietarios. </a:t>
            </a:r>
          </a:p>
        </p:txBody>
      </p:sp>
      <p:pic>
        <p:nvPicPr>
          <p:cNvPr id="18436" name="Imagen 6">
            <a:extLst>
              <a:ext uri="{FF2B5EF4-FFF2-40B4-BE49-F238E27FC236}">
                <a16:creationId xmlns:a16="http://schemas.microsoft.com/office/drawing/2014/main" id="{1402830E-60A1-14B1-A982-754233B7AA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888" y="2994025"/>
            <a:ext cx="4402137" cy="25828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E17281F0-1D06-6A3C-6065-EAEACBA419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/>
              <a:t>Análisis económico</a:t>
            </a:r>
          </a:p>
        </p:txBody>
      </p:sp>
      <p:sp>
        <p:nvSpPr>
          <p:cNvPr id="20483" name="Rectangle 11">
            <a:extLst>
              <a:ext uri="{FF2B5EF4-FFF2-40B4-BE49-F238E27FC236}">
                <a16:creationId xmlns:a16="http://schemas.microsoft.com/office/drawing/2014/main" id="{A075F52B-DC3B-C3E4-79A8-D60050503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7775" y="1296988"/>
            <a:ext cx="3924300" cy="1495425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just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ES"/>
              <a:t>La </a:t>
            </a:r>
            <a:r>
              <a:rPr lang="es-ES" altLang="es-ES" b="1"/>
              <a:t>rentabilidad económica (ROA) </a:t>
            </a:r>
            <a:r>
              <a:rPr lang="es-ES" altLang="es-ES"/>
              <a:t>mide el rendimiento de las inversiones de la empresa, con independencia de la financiación utilizada para llevar a cabo las mismas. </a:t>
            </a:r>
          </a:p>
          <a:p>
            <a:pPr algn="l">
              <a:spcBef>
                <a:spcPct val="0"/>
              </a:spcBef>
              <a:buFontTx/>
              <a:buNone/>
            </a:pPr>
            <a:endParaRPr lang="es-ES" altLang="es-ES"/>
          </a:p>
        </p:txBody>
      </p:sp>
      <p:sp>
        <p:nvSpPr>
          <p:cNvPr id="12" name="5 Llamada de flecha a la derecha">
            <a:extLst>
              <a:ext uri="{FF2B5EF4-FFF2-40B4-BE49-F238E27FC236}">
                <a16:creationId xmlns:a16="http://schemas.microsoft.com/office/drawing/2014/main" id="{0BFFC50C-E30C-E1E5-87E5-4DBC0548203E}"/>
              </a:ext>
            </a:extLst>
          </p:cNvPr>
          <p:cNvSpPr/>
          <p:nvPr/>
        </p:nvSpPr>
        <p:spPr>
          <a:xfrm>
            <a:off x="3013075" y="1679575"/>
            <a:ext cx="2051050" cy="733425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069"/>
            </a:avLst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sz="1400" b="1" dirty="0">
                <a:solidFill>
                  <a:schemeClr val="tx1"/>
                </a:solidFill>
              </a:rPr>
              <a:t>Rentabilidad económica</a:t>
            </a:r>
          </a:p>
        </p:txBody>
      </p:sp>
      <p:sp>
        <p:nvSpPr>
          <p:cNvPr id="20485" name="Rectangle 11">
            <a:extLst>
              <a:ext uri="{FF2B5EF4-FFF2-40B4-BE49-F238E27FC236}">
                <a16:creationId xmlns:a16="http://schemas.microsoft.com/office/drawing/2014/main" id="{317510DF-E05F-3A3A-6E5D-6B54128A49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7775" y="2889250"/>
            <a:ext cx="3924300" cy="1765300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just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ES"/>
              <a:t>La </a:t>
            </a:r>
            <a:r>
              <a:rPr lang="es-ES" altLang="es-ES" b="1"/>
              <a:t>rentabilidad financiera (ROE) </a:t>
            </a:r>
            <a:r>
              <a:rPr lang="es-ES" altLang="es-ES"/>
              <a:t>mide la capacidad de una empresa para crear valor a sus propietarios, es decir, el beneficio generado por la empresa con relación al capital aportado por los socios. </a:t>
            </a:r>
          </a:p>
          <a:p>
            <a:pPr algn="l">
              <a:spcBef>
                <a:spcPct val="0"/>
              </a:spcBef>
              <a:buFontTx/>
              <a:buNone/>
            </a:pPr>
            <a:endParaRPr lang="es-ES" altLang="es-ES"/>
          </a:p>
        </p:txBody>
      </p:sp>
      <p:sp>
        <p:nvSpPr>
          <p:cNvPr id="14" name="7 Llamada de flecha a la derecha">
            <a:extLst>
              <a:ext uri="{FF2B5EF4-FFF2-40B4-BE49-F238E27FC236}">
                <a16:creationId xmlns:a16="http://schemas.microsoft.com/office/drawing/2014/main" id="{AAE034C7-B6E2-00B9-F3DE-D805BA615258}"/>
              </a:ext>
            </a:extLst>
          </p:cNvPr>
          <p:cNvSpPr/>
          <p:nvPr/>
        </p:nvSpPr>
        <p:spPr>
          <a:xfrm>
            <a:off x="3013075" y="3402013"/>
            <a:ext cx="2051050" cy="733425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069"/>
            </a:avLst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sz="1400" b="1" dirty="0">
                <a:solidFill>
                  <a:schemeClr val="tx1"/>
                </a:solidFill>
              </a:rPr>
              <a:t>Rentabilidad financiera</a:t>
            </a:r>
          </a:p>
        </p:txBody>
      </p:sp>
      <p:sp>
        <p:nvSpPr>
          <p:cNvPr id="20487" name="Rectangle 11">
            <a:extLst>
              <a:ext uri="{FF2B5EF4-FFF2-40B4-BE49-F238E27FC236}">
                <a16:creationId xmlns:a16="http://schemas.microsoft.com/office/drawing/2014/main" id="{EB2B9CD3-1C5B-5E8F-B56A-C77A760E3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3013" y="4760913"/>
            <a:ext cx="3924300" cy="1357312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just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just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just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ES" b="1"/>
              <a:t>El apalancamiento financiero </a:t>
            </a:r>
            <a:r>
              <a:rPr lang="es-ES" altLang="es-ES"/>
              <a:t>mide la relación entre el activo total y los fondos propios. </a:t>
            </a:r>
          </a:p>
          <a:p>
            <a:pPr algn="l">
              <a:spcBef>
                <a:spcPct val="0"/>
              </a:spcBef>
              <a:buFontTx/>
              <a:buNone/>
            </a:pPr>
            <a:endParaRPr lang="es-ES" altLang="es-ES"/>
          </a:p>
        </p:txBody>
      </p:sp>
      <p:sp>
        <p:nvSpPr>
          <p:cNvPr id="16" name="9 Llamada de flecha a la derecha">
            <a:extLst>
              <a:ext uri="{FF2B5EF4-FFF2-40B4-BE49-F238E27FC236}">
                <a16:creationId xmlns:a16="http://schemas.microsoft.com/office/drawing/2014/main" id="{857C1C79-94C6-4613-AAB1-4BCF7C43239B}"/>
              </a:ext>
            </a:extLst>
          </p:cNvPr>
          <p:cNvSpPr/>
          <p:nvPr/>
        </p:nvSpPr>
        <p:spPr>
          <a:xfrm>
            <a:off x="3022600" y="5073650"/>
            <a:ext cx="2051050" cy="733425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6195"/>
            </a:avLst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sz="1400" b="1" dirty="0">
                <a:solidFill>
                  <a:schemeClr val="tx1"/>
                </a:solidFill>
              </a:rPr>
              <a:t>Apalancamiento financiero</a:t>
            </a:r>
          </a:p>
        </p:txBody>
      </p:sp>
      <p:pic>
        <p:nvPicPr>
          <p:cNvPr id="20489" name="Imagen 16">
            <a:extLst>
              <a:ext uri="{FF2B5EF4-FFF2-40B4-BE49-F238E27FC236}">
                <a16:creationId xmlns:a16="http://schemas.microsoft.com/office/drawing/2014/main" id="{D077E5DE-51D0-AF1F-96FA-81C74160DE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8838" y="2173288"/>
            <a:ext cx="2160587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0" name="Imagen 17">
            <a:extLst>
              <a:ext uri="{FF2B5EF4-FFF2-40B4-BE49-F238E27FC236}">
                <a16:creationId xmlns:a16="http://schemas.microsoft.com/office/drawing/2014/main" id="{EF0C0E38-A4C7-6712-794F-0F236A665C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250" y="4005263"/>
            <a:ext cx="1909763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Imagen 18">
            <a:extLst>
              <a:ext uri="{FF2B5EF4-FFF2-40B4-BE49-F238E27FC236}">
                <a16:creationId xmlns:a16="http://schemas.microsoft.com/office/drawing/2014/main" id="{53EBF3F9-6724-4F10-5906-D572C6BCBCB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5516563"/>
            <a:ext cx="3675063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Diseño predeterminado">
  <a:themeElements>
    <a:clrScheme name="Diseño predeterminado 13">
      <a:dk1>
        <a:srgbClr val="000000"/>
      </a:dk1>
      <a:lt1>
        <a:srgbClr val="FFFFFF"/>
      </a:lt1>
      <a:dk2>
        <a:srgbClr val="000080"/>
      </a:dk2>
      <a:lt2>
        <a:srgbClr val="808080"/>
      </a:lt2>
      <a:accent1>
        <a:srgbClr val="0066FF"/>
      </a:accent1>
      <a:accent2>
        <a:srgbClr val="FFFFFF"/>
      </a:accent2>
      <a:accent3>
        <a:srgbClr val="FFFFFF"/>
      </a:accent3>
      <a:accent4>
        <a:srgbClr val="000000"/>
      </a:accent4>
      <a:accent5>
        <a:srgbClr val="AAB8FF"/>
      </a:accent5>
      <a:accent6>
        <a:srgbClr val="E7E7E7"/>
      </a:accent6>
      <a:hlink>
        <a:srgbClr val="009999"/>
      </a:hlink>
      <a:folHlink>
        <a:srgbClr val="009999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3">
        <a:dk1>
          <a:srgbClr val="000000"/>
        </a:dk1>
        <a:lt1>
          <a:srgbClr val="FFFFFF"/>
        </a:lt1>
        <a:dk2>
          <a:srgbClr val="000080"/>
        </a:dk2>
        <a:lt2>
          <a:srgbClr val="808080"/>
        </a:lt2>
        <a:accent1>
          <a:srgbClr val="0066FF"/>
        </a:accent1>
        <a:accent2>
          <a:srgbClr val="FFFFFF"/>
        </a:accent2>
        <a:accent3>
          <a:srgbClr val="FFFFFF"/>
        </a:accent3>
        <a:accent4>
          <a:srgbClr val="000000"/>
        </a:accent4>
        <a:accent5>
          <a:srgbClr val="AAB8FF"/>
        </a:accent5>
        <a:accent6>
          <a:srgbClr val="E7E7E7"/>
        </a:accent6>
        <a:hlink>
          <a:srgbClr val="009999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2CF62C539F3A4CAFFF5385648CD41C" ma:contentTypeVersion="15" ma:contentTypeDescription="Create a new document." ma:contentTypeScope="" ma:versionID="5f89f2b197176908700be557c61567a1">
  <xsd:schema xmlns:xsd="http://www.w3.org/2001/XMLSchema" xmlns:xs="http://www.w3.org/2001/XMLSchema" xmlns:p="http://schemas.microsoft.com/office/2006/metadata/properties" xmlns:ns2="c2054961-9ca7-4b1d-a938-221454b1fa5d" xmlns:ns3="0cb7bcbe-78d5-4388-a7ec-1f5835c9a8ad" targetNamespace="http://schemas.microsoft.com/office/2006/metadata/properties" ma:root="true" ma:fieldsID="c9338124cb3a2b0ee164c8909e26b30a" ns2:_="" ns3:_="">
    <xsd:import namespace="c2054961-9ca7-4b1d-a938-221454b1fa5d"/>
    <xsd:import namespace="0cb7bcbe-78d5-4388-a7ec-1f5835c9a8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054961-9ca7-4b1d-a938-221454b1f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fb58666-e629-4e5a-b780-b8dcc15b31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b7bcbe-78d5-4388-a7ec-1f5835c9a8a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77746a1-352d-456a-a06a-5a3c5d1f79ea}" ma:internalName="TaxCatchAll" ma:showField="CatchAllData" ma:web="0cb7bcbe-78d5-4388-a7ec-1f5835c9a8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b7bcbe-78d5-4388-a7ec-1f5835c9a8ad" xsi:nil="true"/>
    <lcf76f155ced4ddcb4097134ff3c332f xmlns="c2054961-9ca7-4b1d-a938-221454b1fa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832B75E-31AF-4A85-83B5-4CA0774F99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EF352D-B54F-4A41-9563-09617F4E76CD}"/>
</file>

<file path=customXml/itemProps3.xml><?xml version="1.0" encoding="utf-8"?>
<ds:datastoreItem xmlns:ds="http://schemas.openxmlformats.org/officeDocument/2006/customXml" ds:itemID="{2436FA77-FA74-450A-B2F3-0FCA2B864931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2230</TotalTime>
  <Words>548</Words>
  <Application>Microsoft Office PowerPoint</Application>
  <PresentationFormat>Presentación en pantalla (4:3)</PresentationFormat>
  <Paragraphs>42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Swift LT Std Light</vt:lpstr>
      <vt:lpstr>Diseño predeterminado</vt:lpstr>
      <vt:lpstr>Presentación de PowerPoint</vt:lpstr>
      <vt:lpstr>Los estados financieros</vt:lpstr>
      <vt:lpstr>Análisis patrimonial</vt:lpstr>
      <vt:lpstr>Análisis financiero</vt:lpstr>
      <vt:lpstr>Análisis financiero</vt:lpstr>
      <vt:lpstr>Análisis financiero</vt:lpstr>
      <vt:lpstr>Análisis financiero</vt:lpstr>
      <vt:lpstr>Análisis económico</vt:lpstr>
      <vt:lpstr>Análisis económico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/>
  <cp:lastModifiedBy>Begoña Fuente Larrazabal</cp:lastModifiedBy>
  <cp:revision>238</cp:revision>
  <dcterms:created xsi:type="dcterms:W3CDTF">2009-07-09T10:41:18Z</dcterms:created>
  <dcterms:modified xsi:type="dcterms:W3CDTF">2025-07-16T08:06:33Z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0x010100A12CF62C539F3A4CAFFF5385648CD41C</vt:lpwstr>
  </property>
  <property fmtid="{D5CDD505-2E9C-101B-9397-08002B2CF9AE}" pid="3" name="MediaServiceImageTags">
    <vt:lpwstr/>
  </property>
</Properties>
</file>