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  <p:sldMasterId id="2147483649" r:id="rId6"/>
  </p:sldMasterIdLst>
  <p:notesMasterIdLst>
    <p:notesMasterId r:id="rId16"/>
  </p:notesMasterIdLst>
  <p:handoutMasterIdLst>
    <p:handoutMasterId r:id="rId17"/>
  </p:handoutMasterIdLst>
  <p:sldIdLst>
    <p:sldId id="256" r:id="rId7"/>
    <p:sldId id="279" r:id="rId8"/>
    <p:sldId id="296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80"/>
    <a:srgbClr val="056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5305E0-6C24-421E-B7B1-396DC8F5797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0153F67-45FC-48A6-9986-48539D6F0D23}">
      <dgm:prSet phldrT="[Texto]" custT="1"/>
      <dgm:spPr>
        <a:solidFill>
          <a:srgbClr val="0564FA"/>
        </a:solidFill>
      </dgm:spPr>
      <dgm:t>
        <a:bodyPr/>
        <a:lstStyle/>
        <a:p>
          <a:r>
            <a:rPr lang="es-ES" sz="1400" dirty="0"/>
            <a:t>Fase 1. </a:t>
          </a:r>
          <a:r>
            <a:rPr lang="ca-ES" sz="1400" noProof="0" dirty="0"/>
            <a:t>Triar el tipus de contracte més adequat</a:t>
          </a:r>
        </a:p>
      </dgm:t>
    </dgm:pt>
    <dgm:pt modelId="{D65A08C6-AA31-4BDB-97D1-CE3DFA599020}" type="parTrans" cxnId="{9184997C-2B7B-4D6D-A4C6-4FF33B29F6C1}">
      <dgm:prSet/>
      <dgm:spPr/>
      <dgm:t>
        <a:bodyPr/>
        <a:lstStyle/>
        <a:p>
          <a:endParaRPr lang="es-ES"/>
        </a:p>
      </dgm:t>
    </dgm:pt>
    <dgm:pt modelId="{69D07AF7-AD63-46E0-B5D3-E1B826EF107B}" type="sibTrans" cxnId="{9184997C-2B7B-4D6D-A4C6-4FF33B29F6C1}">
      <dgm:prSet/>
      <dgm:spPr>
        <a:solidFill>
          <a:srgbClr val="0564FA">
            <a:alpha val="33000"/>
          </a:srgbClr>
        </a:solidFill>
      </dgm:spPr>
      <dgm:t>
        <a:bodyPr/>
        <a:lstStyle/>
        <a:p>
          <a:endParaRPr lang="es-ES"/>
        </a:p>
      </dgm:t>
    </dgm:pt>
    <dgm:pt modelId="{9A840A25-D171-4E14-BD13-9209FED9C893}">
      <dgm:prSet phldrT="[Texto]" custT="1"/>
      <dgm:spPr>
        <a:solidFill>
          <a:srgbClr val="0564FA"/>
        </a:solidFill>
      </dgm:spPr>
      <dgm:t>
        <a:bodyPr/>
        <a:lstStyle/>
        <a:p>
          <a:r>
            <a:rPr lang="es-ES" sz="1400" dirty="0"/>
            <a:t>Fase 2. </a:t>
          </a:r>
          <a:r>
            <a:rPr lang="ca-ES" sz="1400" noProof="0" dirty="0"/>
            <a:t>Complimentar el contracte</a:t>
          </a:r>
        </a:p>
      </dgm:t>
    </dgm:pt>
    <dgm:pt modelId="{316E1944-CAF4-4E64-B94D-596AD9BC35E0}" type="parTrans" cxnId="{8FF62AAA-BAD1-44BA-98AD-FB33FB5A66BD}">
      <dgm:prSet/>
      <dgm:spPr/>
      <dgm:t>
        <a:bodyPr/>
        <a:lstStyle/>
        <a:p>
          <a:endParaRPr lang="es-ES"/>
        </a:p>
      </dgm:t>
    </dgm:pt>
    <dgm:pt modelId="{555B79D6-D9B4-45F0-8453-C001DC5AD581}" type="sibTrans" cxnId="{8FF62AAA-BAD1-44BA-98AD-FB33FB5A66BD}">
      <dgm:prSet/>
      <dgm:spPr>
        <a:solidFill>
          <a:srgbClr val="0564FA">
            <a:alpha val="33000"/>
          </a:srgbClr>
        </a:solidFill>
      </dgm:spPr>
      <dgm:t>
        <a:bodyPr/>
        <a:lstStyle/>
        <a:p>
          <a:endParaRPr lang="es-ES"/>
        </a:p>
      </dgm:t>
    </dgm:pt>
    <dgm:pt modelId="{5F405408-17BB-4B68-AE45-60A4E15D608B}">
      <dgm:prSet phldrT="[Texto]" custT="1"/>
      <dgm:spPr>
        <a:solidFill>
          <a:srgbClr val="0564FA"/>
        </a:solidFill>
      </dgm:spPr>
      <dgm:t>
        <a:bodyPr/>
        <a:lstStyle/>
        <a:p>
          <a:r>
            <a:rPr lang="es-ES" sz="1400" dirty="0"/>
            <a:t>Fase 3. </a:t>
          </a:r>
          <a:r>
            <a:rPr lang="ca-ES" sz="1400" noProof="0" dirty="0"/>
            <a:t>Entrega de la còpia bàsica del contracte als representants dels treballadors</a:t>
          </a:r>
        </a:p>
      </dgm:t>
    </dgm:pt>
    <dgm:pt modelId="{3C6C6B49-ACBA-4350-B30B-4CD669D07E13}" type="parTrans" cxnId="{EE058D47-3BCC-47C3-A3AF-7A43D7C57406}">
      <dgm:prSet/>
      <dgm:spPr/>
      <dgm:t>
        <a:bodyPr/>
        <a:lstStyle/>
        <a:p>
          <a:endParaRPr lang="es-ES"/>
        </a:p>
      </dgm:t>
    </dgm:pt>
    <dgm:pt modelId="{2DB3E40F-28B6-41BB-8BE8-5438930A932B}" type="sibTrans" cxnId="{EE058D47-3BCC-47C3-A3AF-7A43D7C57406}">
      <dgm:prSet/>
      <dgm:spPr>
        <a:solidFill>
          <a:srgbClr val="0564FA">
            <a:alpha val="33000"/>
          </a:srgbClr>
        </a:solidFill>
      </dgm:spPr>
      <dgm:t>
        <a:bodyPr/>
        <a:lstStyle/>
        <a:p>
          <a:endParaRPr lang="es-ES"/>
        </a:p>
      </dgm:t>
    </dgm:pt>
    <dgm:pt modelId="{D14127DC-A58B-4A5E-BC30-7E8DA10DA0DF}">
      <dgm:prSet custT="1"/>
      <dgm:spPr>
        <a:solidFill>
          <a:srgbClr val="0564FA"/>
        </a:solidFill>
      </dgm:spPr>
      <dgm:t>
        <a:bodyPr/>
        <a:lstStyle/>
        <a:p>
          <a:r>
            <a:rPr lang="es-ES" sz="1400" dirty="0"/>
            <a:t>Fase 4. </a:t>
          </a:r>
          <a:r>
            <a:rPr lang="ca-ES" sz="1400" noProof="0" dirty="0"/>
            <a:t>Comunicació de la contractació al Servei Públic d’Ocupació</a:t>
          </a:r>
        </a:p>
      </dgm:t>
    </dgm:pt>
    <dgm:pt modelId="{1C55C8A4-E5CF-49A6-B68E-DE19A1E1FF80}" type="parTrans" cxnId="{C528DC24-47BC-41D3-9825-164DB8D6F70E}">
      <dgm:prSet/>
      <dgm:spPr/>
      <dgm:t>
        <a:bodyPr/>
        <a:lstStyle/>
        <a:p>
          <a:endParaRPr lang="es-ES"/>
        </a:p>
      </dgm:t>
    </dgm:pt>
    <dgm:pt modelId="{BC79D52B-0666-4C1E-91FC-8C8C0F0D46E1}" type="sibTrans" cxnId="{C528DC24-47BC-41D3-9825-164DB8D6F70E}">
      <dgm:prSet/>
      <dgm:spPr>
        <a:solidFill>
          <a:srgbClr val="0564FA">
            <a:alpha val="33000"/>
          </a:srgbClr>
        </a:solidFill>
      </dgm:spPr>
      <dgm:t>
        <a:bodyPr/>
        <a:lstStyle/>
        <a:p>
          <a:endParaRPr lang="es-ES"/>
        </a:p>
      </dgm:t>
    </dgm:pt>
    <dgm:pt modelId="{7E163943-9118-472D-A9DE-71FD7A2BF5B5}">
      <dgm:prSet custT="1"/>
      <dgm:spPr>
        <a:solidFill>
          <a:srgbClr val="0564FA"/>
        </a:solidFill>
      </dgm:spPr>
      <dgm:t>
        <a:bodyPr/>
        <a:lstStyle/>
        <a:p>
          <a:r>
            <a:rPr lang="es-ES" sz="1400" dirty="0"/>
            <a:t>Fase 5. </a:t>
          </a:r>
          <a:r>
            <a:rPr lang="ca-ES" sz="1400" noProof="0" dirty="0"/>
            <a:t>Tràmits relacionats amb la Seguretat Social</a:t>
          </a:r>
        </a:p>
      </dgm:t>
    </dgm:pt>
    <dgm:pt modelId="{DA64BEB2-28C4-4661-92A5-E2A5ED411F9C}" type="parTrans" cxnId="{5998294F-FE02-4FEF-8AF2-73B20C7F5159}">
      <dgm:prSet/>
      <dgm:spPr/>
      <dgm:t>
        <a:bodyPr/>
        <a:lstStyle/>
        <a:p>
          <a:endParaRPr lang="es-ES"/>
        </a:p>
      </dgm:t>
    </dgm:pt>
    <dgm:pt modelId="{3AAEF9D1-34FA-4845-B678-6C00667353C8}" type="sibTrans" cxnId="{5998294F-FE02-4FEF-8AF2-73B20C7F5159}">
      <dgm:prSet/>
      <dgm:spPr/>
      <dgm:t>
        <a:bodyPr/>
        <a:lstStyle/>
        <a:p>
          <a:endParaRPr lang="es-ES"/>
        </a:p>
      </dgm:t>
    </dgm:pt>
    <dgm:pt modelId="{58101828-8600-4D52-B5F2-BB4C34864B34}" type="pres">
      <dgm:prSet presAssocID="{9A5305E0-6C24-421E-B7B1-396DC8F57978}" presName="linearFlow" presStyleCnt="0">
        <dgm:presLayoutVars>
          <dgm:resizeHandles val="exact"/>
        </dgm:presLayoutVars>
      </dgm:prSet>
      <dgm:spPr/>
    </dgm:pt>
    <dgm:pt modelId="{09E2E21E-B980-404A-9658-5CA2BC55CB25}" type="pres">
      <dgm:prSet presAssocID="{C0153F67-45FC-48A6-9986-48539D6F0D23}" presName="node" presStyleLbl="node1" presStyleIdx="0" presStyleCnt="5" custScaleX="314468">
        <dgm:presLayoutVars>
          <dgm:bulletEnabled val="1"/>
        </dgm:presLayoutVars>
      </dgm:prSet>
      <dgm:spPr/>
    </dgm:pt>
    <dgm:pt modelId="{2D125D30-F44F-4F71-8464-0AF4FE35744E}" type="pres">
      <dgm:prSet presAssocID="{69D07AF7-AD63-46E0-B5D3-E1B826EF107B}" presName="sibTrans" presStyleLbl="sibTrans2D1" presStyleIdx="0" presStyleCnt="4" custLinFactNeighborX="-3660" custLinFactNeighborY="0"/>
      <dgm:spPr/>
    </dgm:pt>
    <dgm:pt modelId="{2DA41250-9EC4-43AE-9606-84F933A5E085}" type="pres">
      <dgm:prSet presAssocID="{69D07AF7-AD63-46E0-B5D3-E1B826EF107B}" presName="connectorText" presStyleLbl="sibTrans2D1" presStyleIdx="0" presStyleCnt="4"/>
      <dgm:spPr/>
    </dgm:pt>
    <dgm:pt modelId="{B99B5487-D9C3-4C9A-89A3-E240C1150660}" type="pres">
      <dgm:prSet presAssocID="{9A840A25-D171-4E14-BD13-9209FED9C893}" presName="node" presStyleLbl="node1" presStyleIdx="1" presStyleCnt="5" custScaleX="314468">
        <dgm:presLayoutVars>
          <dgm:bulletEnabled val="1"/>
        </dgm:presLayoutVars>
      </dgm:prSet>
      <dgm:spPr/>
    </dgm:pt>
    <dgm:pt modelId="{4F9DB5EC-638F-4C93-BAE1-C8B78A59FBB0}" type="pres">
      <dgm:prSet presAssocID="{555B79D6-D9B4-45F0-8453-C001DC5AD581}" presName="sibTrans" presStyleLbl="sibTrans2D1" presStyleIdx="1" presStyleCnt="4" custLinFactNeighborX="-3660" custLinFactNeighborY="0"/>
      <dgm:spPr/>
    </dgm:pt>
    <dgm:pt modelId="{109C8864-FE38-4D98-84A0-DD0306D73E10}" type="pres">
      <dgm:prSet presAssocID="{555B79D6-D9B4-45F0-8453-C001DC5AD581}" presName="connectorText" presStyleLbl="sibTrans2D1" presStyleIdx="1" presStyleCnt="4"/>
      <dgm:spPr/>
    </dgm:pt>
    <dgm:pt modelId="{9F79B5E2-4A43-470E-8E84-9D16707B2270}" type="pres">
      <dgm:prSet presAssocID="{5F405408-17BB-4B68-AE45-60A4E15D608B}" presName="node" presStyleLbl="node1" presStyleIdx="2" presStyleCnt="5" custScaleX="314468">
        <dgm:presLayoutVars>
          <dgm:bulletEnabled val="1"/>
        </dgm:presLayoutVars>
      </dgm:prSet>
      <dgm:spPr/>
    </dgm:pt>
    <dgm:pt modelId="{548E17DE-EBF9-42F6-A942-5585B75D47E0}" type="pres">
      <dgm:prSet presAssocID="{2DB3E40F-28B6-41BB-8BE8-5438930A932B}" presName="sibTrans" presStyleLbl="sibTrans2D1" presStyleIdx="2" presStyleCnt="4" custLinFactNeighborX="-3660" custLinFactNeighborY="0"/>
      <dgm:spPr/>
    </dgm:pt>
    <dgm:pt modelId="{A0284B63-FF5E-4810-AACE-2D1F2982EE95}" type="pres">
      <dgm:prSet presAssocID="{2DB3E40F-28B6-41BB-8BE8-5438930A932B}" presName="connectorText" presStyleLbl="sibTrans2D1" presStyleIdx="2" presStyleCnt="4"/>
      <dgm:spPr/>
    </dgm:pt>
    <dgm:pt modelId="{ADFB3CA2-2B21-4A06-9BA3-3927337CE14D}" type="pres">
      <dgm:prSet presAssocID="{D14127DC-A58B-4A5E-BC30-7E8DA10DA0DF}" presName="node" presStyleLbl="node1" presStyleIdx="3" presStyleCnt="5" custScaleX="314468">
        <dgm:presLayoutVars>
          <dgm:bulletEnabled val="1"/>
        </dgm:presLayoutVars>
      </dgm:prSet>
      <dgm:spPr/>
    </dgm:pt>
    <dgm:pt modelId="{32F720C3-513E-449E-8094-108260FE06EC}" type="pres">
      <dgm:prSet presAssocID="{BC79D52B-0666-4C1E-91FC-8C8C0F0D46E1}" presName="sibTrans" presStyleLbl="sibTrans2D1" presStyleIdx="3" presStyleCnt="4" custLinFactNeighborX="-3660" custLinFactNeighborY="0"/>
      <dgm:spPr/>
    </dgm:pt>
    <dgm:pt modelId="{7E8FF49B-476C-42BB-81C1-AEEB78641C6E}" type="pres">
      <dgm:prSet presAssocID="{BC79D52B-0666-4C1E-91FC-8C8C0F0D46E1}" presName="connectorText" presStyleLbl="sibTrans2D1" presStyleIdx="3" presStyleCnt="4"/>
      <dgm:spPr/>
    </dgm:pt>
    <dgm:pt modelId="{86E0CEB8-B7C0-4A30-98F3-5C223CD54709}" type="pres">
      <dgm:prSet presAssocID="{7E163943-9118-472D-A9DE-71FD7A2BF5B5}" presName="node" presStyleLbl="node1" presStyleIdx="4" presStyleCnt="5" custScaleX="314468">
        <dgm:presLayoutVars>
          <dgm:bulletEnabled val="1"/>
        </dgm:presLayoutVars>
      </dgm:prSet>
      <dgm:spPr/>
    </dgm:pt>
  </dgm:ptLst>
  <dgm:cxnLst>
    <dgm:cxn modelId="{03C45A18-AD01-4D37-AF7E-6E19B09F5A30}" type="presOf" srcId="{7E163943-9118-472D-A9DE-71FD7A2BF5B5}" destId="{86E0CEB8-B7C0-4A30-98F3-5C223CD54709}" srcOrd="0" destOrd="0" presId="urn:microsoft.com/office/officeart/2005/8/layout/process2"/>
    <dgm:cxn modelId="{C528DC24-47BC-41D3-9825-164DB8D6F70E}" srcId="{9A5305E0-6C24-421E-B7B1-396DC8F57978}" destId="{D14127DC-A58B-4A5E-BC30-7E8DA10DA0DF}" srcOrd="3" destOrd="0" parTransId="{1C55C8A4-E5CF-49A6-B68E-DE19A1E1FF80}" sibTransId="{BC79D52B-0666-4C1E-91FC-8C8C0F0D46E1}"/>
    <dgm:cxn modelId="{F3688F29-9FAB-4011-8126-C60269D3CDA7}" type="presOf" srcId="{2DB3E40F-28B6-41BB-8BE8-5438930A932B}" destId="{A0284B63-FF5E-4810-AACE-2D1F2982EE95}" srcOrd="1" destOrd="0" presId="urn:microsoft.com/office/officeart/2005/8/layout/process2"/>
    <dgm:cxn modelId="{CFF5F22D-1ECA-4106-885E-0BC6A6BC18E2}" type="presOf" srcId="{C0153F67-45FC-48A6-9986-48539D6F0D23}" destId="{09E2E21E-B980-404A-9658-5CA2BC55CB25}" srcOrd="0" destOrd="0" presId="urn:microsoft.com/office/officeart/2005/8/layout/process2"/>
    <dgm:cxn modelId="{EE058D47-3BCC-47C3-A3AF-7A43D7C57406}" srcId="{9A5305E0-6C24-421E-B7B1-396DC8F57978}" destId="{5F405408-17BB-4B68-AE45-60A4E15D608B}" srcOrd="2" destOrd="0" parTransId="{3C6C6B49-ACBA-4350-B30B-4CD669D07E13}" sibTransId="{2DB3E40F-28B6-41BB-8BE8-5438930A932B}"/>
    <dgm:cxn modelId="{F4026B69-7703-4316-89EF-F8AC016B028E}" type="presOf" srcId="{9A5305E0-6C24-421E-B7B1-396DC8F57978}" destId="{58101828-8600-4D52-B5F2-BB4C34864B34}" srcOrd="0" destOrd="0" presId="urn:microsoft.com/office/officeart/2005/8/layout/process2"/>
    <dgm:cxn modelId="{C133A44B-FBB5-4C19-B3B3-B04A12660BAB}" type="presOf" srcId="{BC79D52B-0666-4C1E-91FC-8C8C0F0D46E1}" destId="{32F720C3-513E-449E-8094-108260FE06EC}" srcOrd="0" destOrd="0" presId="urn:microsoft.com/office/officeart/2005/8/layout/process2"/>
    <dgm:cxn modelId="{5998294F-FE02-4FEF-8AF2-73B20C7F5159}" srcId="{9A5305E0-6C24-421E-B7B1-396DC8F57978}" destId="{7E163943-9118-472D-A9DE-71FD7A2BF5B5}" srcOrd="4" destOrd="0" parTransId="{DA64BEB2-28C4-4661-92A5-E2A5ED411F9C}" sibTransId="{3AAEF9D1-34FA-4845-B678-6C00667353C8}"/>
    <dgm:cxn modelId="{CCA38C55-6BEA-4D91-9197-45A3CFD1F3E9}" type="presOf" srcId="{2DB3E40F-28B6-41BB-8BE8-5438930A932B}" destId="{548E17DE-EBF9-42F6-A942-5585B75D47E0}" srcOrd="0" destOrd="0" presId="urn:microsoft.com/office/officeart/2005/8/layout/process2"/>
    <dgm:cxn modelId="{9184997C-2B7B-4D6D-A4C6-4FF33B29F6C1}" srcId="{9A5305E0-6C24-421E-B7B1-396DC8F57978}" destId="{C0153F67-45FC-48A6-9986-48539D6F0D23}" srcOrd="0" destOrd="0" parTransId="{D65A08C6-AA31-4BDB-97D1-CE3DFA599020}" sibTransId="{69D07AF7-AD63-46E0-B5D3-E1B826EF107B}"/>
    <dgm:cxn modelId="{6F4C3A7D-4D13-4254-861B-D6ED13B4B738}" type="presOf" srcId="{BC79D52B-0666-4C1E-91FC-8C8C0F0D46E1}" destId="{7E8FF49B-476C-42BB-81C1-AEEB78641C6E}" srcOrd="1" destOrd="0" presId="urn:microsoft.com/office/officeart/2005/8/layout/process2"/>
    <dgm:cxn modelId="{89552D88-B4AE-467D-BF5D-0F118AF3109B}" type="presOf" srcId="{9A840A25-D171-4E14-BD13-9209FED9C893}" destId="{B99B5487-D9C3-4C9A-89A3-E240C1150660}" srcOrd="0" destOrd="0" presId="urn:microsoft.com/office/officeart/2005/8/layout/process2"/>
    <dgm:cxn modelId="{7EDC978A-C18A-4FA4-9877-36FFE66AA92E}" type="presOf" srcId="{69D07AF7-AD63-46E0-B5D3-E1B826EF107B}" destId="{2DA41250-9EC4-43AE-9606-84F933A5E085}" srcOrd="1" destOrd="0" presId="urn:microsoft.com/office/officeart/2005/8/layout/process2"/>
    <dgm:cxn modelId="{F6855A95-BA3E-4B9F-968A-04698BD81AF0}" type="presOf" srcId="{69D07AF7-AD63-46E0-B5D3-E1B826EF107B}" destId="{2D125D30-F44F-4F71-8464-0AF4FE35744E}" srcOrd="0" destOrd="0" presId="urn:microsoft.com/office/officeart/2005/8/layout/process2"/>
    <dgm:cxn modelId="{D44B909A-E4C1-4258-B4AD-4F96FFBAD27C}" type="presOf" srcId="{5F405408-17BB-4B68-AE45-60A4E15D608B}" destId="{9F79B5E2-4A43-470E-8E84-9D16707B2270}" srcOrd="0" destOrd="0" presId="urn:microsoft.com/office/officeart/2005/8/layout/process2"/>
    <dgm:cxn modelId="{F2BDBBA8-E867-4B16-8914-83B664B815E2}" type="presOf" srcId="{555B79D6-D9B4-45F0-8453-C001DC5AD581}" destId="{4F9DB5EC-638F-4C93-BAE1-C8B78A59FBB0}" srcOrd="0" destOrd="0" presId="urn:microsoft.com/office/officeart/2005/8/layout/process2"/>
    <dgm:cxn modelId="{8FF62AAA-BAD1-44BA-98AD-FB33FB5A66BD}" srcId="{9A5305E0-6C24-421E-B7B1-396DC8F57978}" destId="{9A840A25-D171-4E14-BD13-9209FED9C893}" srcOrd="1" destOrd="0" parTransId="{316E1944-CAF4-4E64-B94D-596AD9BC35E0}" sibTransId="{555B79D6-D9B4-45F0-8453-C001DC5AD581}"/>
    <dgm:cxn modelId="{0203D3C5-FE58-4221-A73F-AA804B6FBF56}" type="presOf" srcId="{D14127DC-A58B-4A5E-BC30-7E8DA10DA0DF}" destId="{ADFB3CA2-2B21-4A06-9BA3-3927337CE14D}" srcOrd="0" destOrd="0" presId="urn:microsoft.com/office/officeart/2005/8/layout/process2"/>
    <dgm:cxn modelId="{B31237EB-FFF8-480C-89C3-D1039BDB22DD}" type="presOf" srcId="{555B79D6-D9B4-45F0-8453-C001DC5AD581}" destId="{109C8864-FE38-4D98-84A0-DD0306D73E10}" srcOrd="1" destOrd="0" presId="urn:microsoft.com/office/officeart/2005/8/layout/process2"/>
    <dgm:cxn modelId="{3B1A9C22-4200-4B3F-A49B-49657E440E4D}" type="presParOf" srcId="{58101828-8600-4D52-B5F2-BB4C34864B34}" destId="{09E2E21E-B980-404A-9658-5CA2BC55CB25}" srcOrd="0" destOrd="0" presId="urn:microsoft.com/office/officeart/2005/8/layout/process2"/>
    <dgm:cxn modelId="{1CB144D1-033D-4249-862F-844D0D2E1F1F}" type="presParOf" srcId="{58101828-8600-4D52-B5F2-BB4C34864B34}" destId="{2D125D30-F44F-4F71-8464-0AF4FE35744E}" srcOrd="1" destOrd="0" presId="urn:microsoft.com/office/officeart/2005/8/layout/process2"/>
    <dgm:cxn modelId="{D7293C54-AB32-4A4B-9035-B3042A51FD39}" type="presParOf" srcId="{2D125D30-F44F-4F71-8464-0AF4FE35744E}" destId="{2DA41250-9EC4-43AE-9606-84F933A5E085}" srcOrd="0" destOrd="0" presId="urn:microsoft.com/office/officeart/2005/8/layout/process2"/>
    <dgm:cxn modelId="{A7E45D48-11CF-4D13-B082-CD5FC2AA2730}" type="presParOf" srcId="{58101828-8600-4D52-B5F2-BB4C34864B34}" destId="{B99B5487-D9C3-4C9A-89A3-E240C1150660}" srcOrd="2" destOrd="0" presId="urn:microsoft.com/office/officeart/2005/8/layout/process2"/>
    <dgm:cxn modelId="{16BBBB81-0D92-4F25-8E92-D9A795228C2A}" type="presParOf" srcId="{58101828-8600-4D52-B5F2-BB4C34864B34}" destId="{4F9DB5EC-638F-4C93-BAE1-C8B78A59FBB0}" srcOrd="3" destOrd="0" presId="urn:microsoft.com/office/officeart/2005/8/layout/process2"/>
    <dgm:cxn modelId="{420F7A57-3764-4827-B76A-EBA19DDADAB6}" type="presParOf" srcId="{4F9DB5EC-638F-4C93-BAE1-C8B78A59FBB0}" destId="{109C8864-FE38-4D98-84A0-DD0306D73E10}" srcOrd="0" destOrd="0" presId="urn:microsoft.com/office/officeart/2005/8/layout/process2"/>
    <dgm:cxn modelId="{B190D0EB-5150-4628-A40F-0F6A76FF0976}" type="presParOf" srcId="{58101828-8600-4D52-B5F2-BB4C34864B34}" destId="{9F79B5E2-4A43-470E-8E84-9D16707B2270}" srcOrd="4" destOrd="0" presId="urn:microsoft.com/office/officeart/2005/8/layout/process2"/>
    <dgm:cxn modelId="{4A0610A8-AC6D-4B78-8A43-696A50840C09}" type="presParOf" srcId="{58101828-8600-4D52-B5F2-BB4C34864B34}" destId="{548E17DE-EBF9-42F6-A942-5585B75D47E0}" srcOrd="5" destOrd="0" presId="urn:microsoft.com/office/officeart/2005/8/layout/process2"/>
    <dgm:cxn modelId="{79939D08-054E-4350-B16B-7F6B3B21EB24}" type="presParOf" srcId="{548E17DE-EBF9-42F6-A942-5585B75D47E0}" destId="{A0284B63-FF5E-4810-AACE-2D1F2982EE95}" srcOrd="0" destOrd="0" presId="urn:microsoft.com/office/officeart/2005/8/layout/process2"/>
    <dgm:cxn modelId="{CCA28DD6-9563-4229-8A8E-5C473C547C27}" type="presParOf" srcId="{58101828-8600-4D52-B5F2-BB4C34864B34}" destId="{ADFB3CA2-2B21-4A06-9BA3-3927337CE14D}" srcOrd="6" destOrd="0" presId="urn:microsoft.com/office/officeart/2005/8/layout/process2"/>
    <dgm:cxn modelId="{0A8C10A8-836A-4990-B2C0-71062D99BC5B}" type="presParOf" srcId="{58101828-8600-4D52-B5F2-BB4C34864B34}" destId="{32F720C3-513E-449E-8094-108260FE06EC}" srcOrd="7" destOrd="0" presId="urn:microsoft.com/office/officeart/2005/8/layout/process2"/>
    <dgm:cxn modelId="{5A7F7A6B-68E2-4841-B659-679C035D59A7}" type="presParOf" srcId="{32F720C3-513E-449E-8094-108260FE06EC}" destId="{7E8FF49B-476C-42BB-81C1-AEEB78641C6E}" srcOrd="0" destOrd="0" presId="urn:microsoft.com/office/officeart/2005/8/layout/process2"/>
    <dgm:cxn modelId="{A0C11BE7-610E-4B34-A611-FAA27BD8EED8}" type="presParOf" srcId="{58101828-8600-4D52-B5F2-BB4C34864B34}" destId="{86E0CEB8-B7C0-4A30-98F3-5C223CD54709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2E21E-B980-404A-9658-5CA2BC55CB25}">
      <dsp:nvSpPr>
        <dsp:cNvPr id="0" name=""/>
        <dsp:cNvSpPr/>
      </dsp:nvSpPr>
      <dsp:spPr>
        <a:xfrm>
          <a:off x="0" y="2809"/>
          <a:ext cx="5667372" cy="656878"/>
        </a:xfrm>
        <a:prstGeom prst="roundRect">
          <a:avLst>
            <a:gd name="adj" fmla="val 10000"/>
          </a:avLst>
        </a:prstGeom>
        <a:solidFill>
          <a:srgbClr val="0564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Fase 1. </a:t>
          </a:r>
          <a:r>
            <a:rPr lang="ca-ES" sz="1400" kern="1200" noProof="0" dirty="0"/>
            <a:t>Triar el tipus de contracte més adequat</a:t>
          </a:r>
        </a:p>
      </dsp:txBody>
      <dsp:txXfrm>
        <a:off x="19239" y="22048"/>
        <a:ext cx="5628894" cy="618400"/>
      </dsp:txXfrm>
    </dsp:sp>
    <dsp:sp modelId="{2D125D30-F44F-4F71-8464-0AF4FE35744E}">
      <dsp:nvSpPr>
        <dsp:cNvPr id="0" name=""/>
        <dsp:cNvSpPr/>
      </dsp:nvSpPr>
      <dsp:spPr>
        <a:xfrm rot="5400000">
          <a:off x="2701505" y="676109"/>
          <a:ext cx="246329" cy="295595"/>
        </a:xfrm>
        <a:prstGeom prst="rightArrow">
          <a:avLst>
            <a:gd name="adj1" fmla="val 60000"/>
            <a:gd name="adj2" fmla="val 50000"/>
          </a:avLst>
        </a:prstGeom>
        <a:solidFill>
          <a:srgbClr val="0564FA">
            <a:alpha val="33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 rot="-5400000">
        <a:off x="2735992" y="700742"/>
        <a:ext cx="177357" cy="172430"/>
      </dsp:txXfrm>
    </dsp:sp>
    <dsp:sp modelId="{B99B5487-D9C3-4C9A-89A3-E240C1150660}">
      <dsp:nvSpPr>
        <dsp:cNvPr id="0" name=""/>
        <dsp:cNvSpPr/>
      </dsp:nvSpPr>
      <dsp:spPr>
        <a:xfrm>
          <a:off x="0" y="988127"/>
          <a:ext cx="5667372" cy="656878"/>
        </a:xfrm>
        <a:prstGeom prst="roundRect">
          <a:avLst>
            <a:gd name="adj" fmla="val 10000"/>
          </a:avLst>
        </a:prstGeom>
        <a:solidFill>
          <a:srgbClr val="0564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Fase 2. </a:t>
          </a:r>
          <a:r>
            <a:rPr lang="ca-ES" sz="1400" kern="1200" noProof="0" dirty="0"/>
            <a:t>Complimentar el contracte</a:t>
          </a:r>
        </a:p>
      </dsp:txBody>
      <dsp:txXfrm>
        <a:off x="19239" y="1007366"/>
        <a:ext cx="5628894" cy="618400"/>
      </dsp:txXfrm>
    </dsp:sp>
    <dsp:sp modelId="{4F9DB5EC-638F-4C93-BAE1-C8B78A59FBB0}">
      <dsp:nvSpPr>
        <dsp:cNvPr id="0" name=""/>
        <dsp:cNvSpPr/>
      </dsp:nvSpPr>
      <dsp:spPr>
        <a:xfrm rot="5400000">
          <a:off x="2701505" y="1661427"/>
          <a:ext cx="246329" cy="295595"/>
        </a:xfrm>
        <a:prstGeom prst="rightArrow">
          <a:avLst>
            <a:gd name="adj1" fmla="val 60000"/>
            <a:gd name="adj2" fmla="val 50000"/>
          </a:avLst>
        </a:prstGeom>
        <a:solidFill>
          <a:srgbClr val="0564FA">
            <a:alpha val="33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 rot="-5400000">
        <a:off x="2735992" y="1686060"/>
        <a:ext cx="177357" cy="172430"/>
      </dsp:txXfrm>
    </dsp:sp>
    <dsp:sp modelId="{9F79B5E2-4A43-470E-8E84-9D16707B2270}">
      <dsp:nvSpPr>
        <dsp:cNvPr id="0" name=""/>
        <dsp:cNvSpPr/>
      </dsp:nvSpPr>
      <dsp:spPr>
        <a:xfrm>
          <a:off x="0" y="1973444"/>
          <a:ext cx="5667372" cy="656878"/>
        </a:xfrm>
        <a:prstGeom prst="roundRect">
          <a:avLst>
            <a:gd name="adj" fmla="val 10000"/>
          </a:avLst>
        </a:prstGeom>
        <a:solidFill>
          <a:srgbClr val="0564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Fase 3. </a:t>
          </a:r>
          <a:r>
            <a:rPr lang="ca-ES" sz="1400" kern="1200" noProof="0" dirty="0"/>
            <a:t>Entrega de la còpia bàsica del contracte als representants dels treballadors</a:t>
          </a:r>
        </a:p>
      </dsp:txBody>
      <dsp:txXfrm>
        <a:off x="19239" y="1992683"/>
        <a:ext cx="5628894" cy="618400"/>
      </dsp:txXfrm>
    </dsp:sp>
    <dsp:sp modelId="{548E17DE-EBF9-42F6-A942-5585B75D47E0}">
      <dsp:nvSpPr>
        <dsp:cNvPr id="0" name=""/>
        <dsp:cNvSpPr/>
      </dsp:nvSpPr>
      <dsp:spPr>
        <a:xfrm rot="5400000">
          <a:off x="2701505" y="2646745"/>
          <a:ext cx="246329" cy="295595"/>
        </a:xfrm>
        <a:prstGeom prst="rightArrow">
          <a:avLst>
            <a:gd name="adj1" fmla="val 60000"/>
            <a:gd name="adj2" fmla="val 50000"/>
          </a:avLst>
        </a:prstGeom>
        <a:solidFill>
          <a:srgbClr val="0564FA">
            <a:alpha val="33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 rot="-5400000">
        <a:off x="2735992" y="2671378"/>
        <a:ext cx="177357" cy="172430"/>
      </dsp:txXfrm>
    </dsp:sp>
    <dsp:sp modelId="{ADFB3CA2-2B21-4A06-9BA3-3927337CE14D}">
      <dsp:nvSpPr>
        <dsp:cNvPr id="0" name=""/>
        <dsp:cNvSpPr/>
      </dsp:nvSpPr>
      <dsp:spPr>
        <a:xfrm>
          <a:off x="0" y="2958762"/>
          <a:ext cx="5667372" cy="656878"/>
        </a:xfrm>
        <a:prstGeom prst="roundRect">
          <a:avLst>
            <a:gd name="adj" fmla="val 10000"/>
          </a:avLst>
        </a:prstGeom>
        <a:solidFill>
          <a:srgbClr val="0564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Fase 4. </a:t>
          </a:r>
          <a:r>
            <a:rPr lang="ca-ES" sz="1400" kern="1200" noProof="0" dirty="0"/>
            <a:t>Comunicació de la contractació al Servei Públic d’Ocupació</a:t>
          </a:r>
        </a:p>
      </dsp:txBody>
      <dsp:txXfrm>
        <a:off x="19239" y="2978001"/>
        <a:ext cx="5628894" cy="618400"/>
      </dsp:txXfrm>
    </dsp:sp>
    <dsp:sp modelId="{32F720C3-513E-449E-8094-108260FE06EC}">
      <dsp:nvSpPr>
        <dsp:cNvPr id="0" name=""/>
        <dsp:cNvSpPr/>
      </dsp:nvSpPr>
      <dsp:spPr>
        <a:xfrm rot="5400000">
          <a:off x="2701505" y="3632062"/>
          <a:ext cx="246329" cy="295595"/>
        </a:xfrm>
        <a:prstGeom prst="rightArrow">
          <a:avLst>
            <a:gd name="adj1" fmla="val 60000"/>
            <a:gd name="adj2" fmla="val 50000"/>
          </a:avLst>
        </a:prstGeom>
        <a:solidFill>
          <a:srgbClr val="0564FA">
            <a:alpha val="33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300" kern="1200"/>
        </a:p>
      </dsp:txBody>
      <dsp:txXfrm rot="-5400000">
        <a:off x="2735992" y="3656695"/>
        <a:ext cx="177357" cy="172430"/>
      </dsp:txXfrm>
    </dsp:sp>
    <dsp:sp modelId="{86E0CEB8-B7C0-4A30-98F3-5C223CD54709}">
      <dsp:nvSpPr>
        <dsp:cNvPr id="0" name=""/>
        <dsp:cNvSpPr/>
      </dsp:nvSpPr>
      <dsp:spPr>
        <a:xfrm>
          <a:off x="0" y="3944080"/>
          <a:ext cx="5667372" cy="656878"/>
        </a:xfrm>
        <a:prstGeom prst="roundRect">
          <a:avLst>
            <a:gd name="adj" fmla="val 10000"/>
          </a:avLst>
        </a:prstGeom>
        <a:solidFill>
          <a:srgbClr val="0564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Fase 5. </a:t>
          </a:r>
          <a:r>
            <a:rPr lang="ca-ES" sz="1400" kern="1200" noProof="0" dirty="0"/>
            <a:t>Tràmits relacionats amb la Seguretat Social</a:t>
          </a:r>
        </a:p>
      </dsp:txBody>
      <dsp:txXfrm>
        <a:off x="19239" y="3963319"/>
        <a:ext cx="5628894" cy="61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30CEBDF-79FE-28A2-8F2E-BF753FB527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CFA251C-AFDC-6557-191A-92D0C0B2F0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674D0659-4883-4872-8FC7-2D736E98CD37}" type="datetimeFigureOut">
              <a:rPr lang="es-ES"/>
              <a:pPr>
                <a:defRPr/>
              </a:pPr>
              <a:t>01/07/2025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0C0BB6-24D6-A1D5-F373-3098C46171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CCDBE34-D751-9807-EF0B-363136B3B8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8AF5314A-88CD-44EA-A8B6-64FA7879D8EE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4A6AC1D3-4F6E-DD59-C1C5-43F8C84C7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3075" name="AutoShape 2">
            <a:extLst>
              <a:ext uri="{FF2B5EF4-FFF2-40B4-BE49-F238E27FC236}">
                <a16:creationId xmlns:a16="http://schemas.microsoft.com/office/drawing/2014/main" id="{9704C429-D3F6-B973-527B-3A7FD25B3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C7DE8464-CC33-35D2-BB3C-CA1DF5BFE9C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EF4E009B-79C8-CE52-538C-4AC58FD2B0B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D7D0AFC-E504-0D65-BA13-76FFFFEBFCDC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5D14BB9-6873-6261-1DC3-96DE4C32579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2039FED7-55FE-B724-A2C8-EF943BD4A72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FCE77AD7-2FD6-D0F5-9B5B-6BF145FACEF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7D9123E-6AED-4CDC-9BC5-9410455810C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B21CEF2D-1611-6C85-2133-013B042E563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2E477841-994B-4B85-AE7A-AC14B84F5C2A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409642A5-F05F-C02B-FC39-388C5F9C20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66BD17E6-AED6-4A58-F272-A0E6012AC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6149" name="Text Box 3">
            <a:extLst>
              <a:ext uri="{FF2B5EF4-FFF2-40B4-BE49-F238E27FC236}">
                <a16:creationId xmlns:a16="http://schemas.microsoft.com/office/drawing/2014/main" id="{494CDA35-21BF-D9A6-AC50-6EEBAB323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E32771A0-89E7-469D-8DB9-95EC14A8B2C0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1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:a16="http://schemas.microsoft.com/office/drawing/2014/main" id="{CFF377DE-9444-1D4B-C3D8-E1E9E8A964C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BEA2525D-4213-4495-8BA4-F1E878AFC385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976B23A2-FB16-5BAF-5CBE-680E88713B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CA38AC1-C306-04ED-9F51-7DD25AB05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8197" name="Text Box 3">
            <a:extLst>
              <a:ext uri="{FF2B5EF4-FFF2-40B4-BE49-F238E27FC236}">
                <a16:creationId xmlns:a16="http://schemas.microsoft.com/office/drawing/2014/main" id="{190EDEAC-85AD-DE02-4EC1-44E7EF8FA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AA088D80-CBA2-41F5-8FC9-9939DA33B40C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2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>
            <a:extLst>
              <a:ext uri="{FF2B5EF4-FFF2-40B4-BE49-F238E27FC236}">
                <a16:creationId xmlns:a16="http://schemas.microsoft.com/office/drawing/2014/main" id="{42F4D23F-69FA-1D8C-9072-89FFEA7CC8C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1977D64A-3DB1-46D6-AD84-AAAF26F35493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4683F870-3B91-A7A8-90F1-52232EAF15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900CF10-9C6D-0F4F-E137-769CEDD545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0245" name="Text Box 3">
            <a:extLst>
              <a:ext uri="{FF2B5EF4-FFF2-40B4-BE49-F238E27FC236}">
                <a16:creationId xmlns:a16="http://schemas.microsoft.com/office/drawing/2014/main" id="{D5FE7C61-A7C3-28CB-EF92-51D3A96AD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FBA4CE44-7EF8-47A5-B105-4F8FAF4BD355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3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>
            <a:extLst>
              <a:ext uri="{FF2B5EF4-FFF2-40B4-BE49-F238E27FC236}">
                <a16:creationId xmlns:a16="http://schemas.microsoft.com/office/drawing/2014/main" id="{DC9203D9-F72F-99AB-44E2-4B4FAAD1E77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D7D018F-B166-4E0C-A39F-5EE38EE4A51A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1">
            <a:extLst>
              <a:ext uri="{FF2B5EF4-FFF2-40B4-BE49-F238E27FC236}">
                <a16:creationId xmlns:a16="http://schemas.microsoft.com/office/drawing/2014/main" id="{7DFD8F52-7010-66BF-5CA2-9CD8B76F36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835A440E-34B1-9CCD-ED68-EB8B197A2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1833CC2C-F873-E4F9-15E5-7175FA541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37567BEF-F4D2-49E5-B6D8-EF682D5C7970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4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>
            <a:extLst>
              <a:ext uri="{FF2B5EF4-FFF2-40B4-BE49-F238E27FC236}">
                <a16:creationId xmlns:a16="http://schemas.microsoft.com/office/drawing/2014/main" id="{5613302F-D101-947D-36EC-FECF57E768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9D247013-6991-4D98-9D3F-0810305CECFE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>
            <a:extLst>
              <a:ext uri="{FF2B5EF4-FFF2-40B4-BE49-F238E27FC236}">
                <a16:creationId xmlns:a16="http://schemas.microsoft.com/office/drawing/2014/main" id="{4B709640-BEA1-47B8-8FD7-FDF09CE970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705303B4-E104-A71C-18FA-61372EF4E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C7655F6A-1D7C-363B-1CE0-A4715AFD8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DACC5CED-5FAF-45D4-976D-363051E53E95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5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>
            <a:extLst>
              <a:ext uri="{FF2B5EF4-FFF2-40B4-BE49-F238E27FC236}">
                <a16:creationId xmlns:a16="http://schemas.microsoft.com/office/drawing/2014/main" id="{C83A8A95-C65F-5082-74B0-109253EB750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9B7D78F0-9B89-4B34-9016-5977C15C1A9D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20B77A5C-F22E-08F1-FD65-41976422FA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C622C08-EF2D-3C92-F6D4-7A695E150F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6389" name="Text Box 3">
            <a:extLst>
              <a:ext uri="{FF2B5EF4-FFF2-40B4-BE49-F238E27FC236}">
                <a16:creationId xmlns:a16="http://schemas.microsoft.com/office/drawing/2014/main" id="{FF60CB62-0538-B047-85F5-8520000EE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0C2E53CC-8586-4335-B7DE-EB649A8E9771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6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>
            <a:extLst>
              <a:ext uri="{FF2B5EF4-FFF2-40B4-BE49-F238E27FC236}">
                <a16:creationId xmlns:a16="http://schemas.microsoft.com/office/drawing/2014/main" id="{10AB8CC3-2784-1692-E66C-07355B0D451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875457A6-8275-421D-90DE-D55A3A5D961B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9EF04851-9B2D-0815-EA02-BDEE48B4CB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BEA5324A-CE45-A3FD-BF90-F80EB5321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8437" name="Text Box 3">
            <a:extLst>
              <a:ext uri="{FF2B5EF4-FFF2-40B4-BE49-F238E27FC236}">
                <a16:creationId xmlns:a16="http://schemas.microsoft.com/office/drawing/2014/main" id="{6B0AEC36-18B0-16FC-9FE5-57DC3A716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E3A098F3-11F9-4526-A1CF-46B8C1C74160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7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>
            <a:extLst>
              <a:ext uri="{FF2B5EF4-FFF2-40B4-BE49-F238E27FC236}">
                <a16:creationId xmlns:a16="http://schemas.microsoft.com/office/drawing/2014/main" id="{00C90B0B-4AAB-415A-E60B-71F697D98B2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5D50FC89-FB50-40D5-8D25-660348B5DD6F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1E23D753-1FF7-A2E2-0B90-0CB7A28DB4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BD2A71A2-99A2-2C03-C35B-231F94CA80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0485" name="Text Box 3">
            <a:extLst>
              <a:ext uri="{FF2B5EF4-FFF2-40B4-BE49-F238E27FC236}">
                <a16:creationId xmlns:a16="http://schemas.microsoft.com/office/drawing/2014/main" id="{5E299276-17DF-9D5C-115F-C8D9B10A3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2013BD3F-0F03-4567-BE38-261766929B29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8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>
            <a:extLst>
              <a:ext uri="{FF2B5EF4-FFF2-40B4-BE49-F238E27FC236}">
                <a16:creationId xmlns:a16="http://schemas.microsoft.com/office/drawing/2014/main" id="{5BA50159-CAE2-997A-3312-B1FFFD40A26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CA32177B-EA9E-47D4-9FA8-2563EA9E3B04}" type="slidenum">
              <a:rPr lang="es-ES" altLang="es-E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91AC69C7-6E48-3FD3-0E94-62A4E81FEF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EAFD6A86-487B-1DBD-F00F-915AB66CE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2533" name="Text Box 3">
            <a:extLst>
              <a:ext uri="{FF2B5EF4-FFF2-40B4-BE49-F238E27FC236}">
                <a16:creationId xmlns:a16="http://schemas.microsoft.com/office/drawing/2014/main" id="{CDACCC4A-EB07-4E46-9F86-E7698E43B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EECB8A8A-1A28-4DE4-AC31-171F9EC3C55B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9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7392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7597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6225" y="1604963"/>
            <a:ext cx="2055813" cy="452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6625" cy="452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767459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7638" cy="14652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75483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58338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047609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75328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987675" y="1341438"/>
            <a:ext cx="2770188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10263" y="1341438"/>
            <a:ext cx="2771775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963300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546065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09618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51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4195248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722655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7693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748323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59638" y="836613"/>
            <a:ext cx="1422400" cy="53959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987675" y="836613"/>
            <a:ext cx="4119563" cy="53959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18388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9672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27271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71489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21604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98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9074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2686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1">
            <a:extLst>
              <a:ext uri="{FF2B5EF4-FFF2-40B4-BE49-F238E27FC236}">
                <a16:creationId xmlns:a16="http://schemas.microsoft.com/office/drawing/2014/main" id="{6E9E0158-5501-47F9-FD5F-047BA4EDE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15888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Line 2">
            <a:extLst>
              <a:ext uri="{FF2B5EF4-FFF2-40B4-BE49-F238E27FC236}">
                <a16:creationId xmlns:a16="http://schemas.microsoft.com/office/drawing/2014/main" id="{9838AAA3-6DD6-97F5-CF7A-6F41500217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404813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DBB85EBB-DC92-68F0-9368-C2BC780D0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0" y="112713"/>
            <a:ext cx="3362325" cy="288925"/>
          </a:xfrm>
          <a:prstGeom prst="rect">
            <a:avLst/>
          </a:prstGeom>
          <a:solidFill>
            <a:srgbClr val="000080"/>
          </a:solidFill>
          <a:ln w="1908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3FE27DDD-997D-E281-D768-004780572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50813"/>
            <a:ext cx="1223962" cy="21272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ts val="900"/>
              </a:spcBef>
              <a:buClrTx/>
              <a:buFontTx/>
              <a:buNone/>
              <a:defRPr/>
            </a:pPr>
            <a:r>
              <a:rPr lang="es-ES" altLang="es-ES" sz="800" b="1" dirty="0"/>
              <a:t>u n i t a t  1</a:t>
            </a:r>
          </a:p>
        </p:txBody>
      </p:sp>
      <p:pic>
        <p:nvPicPr>
          <p:cNvPr id="1030" name="Picture 5">
            <a:extLst>
              <a:ext uri="{FF2B5EF4-FFF2-40B4-BE49-F238E27FC236}">
                <a16:creationId xmlns:a16="http://schemas.microsoft.com/office/drawing/2014/main" id="{D051F350-2442-337F-1980-8B91A8DA6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31" name="Rectangle 8">
            <a:extLst>
              <a:ext uri="{FF2B5EF4-FFF2-40B4-BE49-F238E27FC236}">
                <a16:creationId xmlns:a16="http://schemas.microsoft.com/office/drawing/2014/main" id="{FF913691-C949-5E7D-D048-FC314E9E5D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76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1B4DD3F8-DA0D-2305-E4A7-D8A5874B6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122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  <p:pic>
        <p:nvPicPr>
          <p:cNvPr id="1033" name="11 Imagen" descr="unidad01.jpg">
            <a:extLst>
              <a:ext uri="{FF2B5EF4-FFF2-40B4-BE49-F238E27FC236}">
                <a16:creationId xmlns:a16="http://schemas.microsoft.com/office/drawing/2014/main" id="{ED217E8E-A8D0-C528-817C-7CA86D866389}"/>
              </a:ext>
            </a:extLst>
          </p:cNvPr>
          <p:cNvPicPr preferRelativeResize="0">
            <a:picLocks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0" t="102" r="12820" b="-102"/>
          <a:stretch>
            <a:fillRect/>
          </a:stretch>
        </p:blipFill>
        <p:spPr bwMode="auto">
          <a:xfrm>
            <a:off x="0" y="0"/>
            <a:ext cx="2663825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6">
            <a:extLst>
              <a:ext uri="{FF2B5EF4-FFF2-40B4-BE49-F238E27FC236}">
                <a16:creationId xmlns:a16="http://schemas.microsoft.com/office/drawing/2014/main" id="{70CEBFCE-9713-B780-8AF3-B28AB220B585}"/>
              </a:ext>
            </a:extLst>
          </p:cNvPr>
          <p:cNvSpPr/>
          <p:nvPr userDrawn="1"/>
        </p:nvSpPr>
        <p:spPr>
          <a:xfrm>
            <a:off x="3024188" y="6453188"/>
            <a:ext cx="1357312" cy="20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75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© </a:t>
            </a:r>
            <a:r>
              <a:rPr lang="en-GB" sz="750" b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MACMILLAN Education</a:t>
            </a:r>
            <a:endParaRPr lang="en-GB" sz="750" dirty="0">
              <a:solidFill>
                <a:schemeClr val="bg1">
                  <a:lumMod val="50000"/>
                </a:schemeClr>
              </a:solidFill>
              <a:latin typeface="Arial" charset="0"/>
              <a:ea typeface="Microsoft YaHei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6002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>
            <a:extLst>
              <a:ext uri="{FF2B5EF4-FFF2-40B4-BE49-F238E27FC236}">
                <a16:creationId xmlns:a16="http://schemas.microsoft.com/office/drawing/2014/main" id="{11DCB769-9001-BF11-943A-A710BDC522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15888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1" name="Line 2">
            <a:extLst>
              <a:ext uri="{FF2B5EF4-FFF2-40B4-BE49-F238E27FC236}">
                <a16:creationId xmlns:a16="http://schemas.microsoft.com/office/drawing/2014/main" id="{D617FF2F-7E94-8FAD-926E-9D25AD13BB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404813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F51ABC93-D830-BD23-23F4-BE8C6DE09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0" y="122238"/>
            <a:ext cx="3362325" cy="288925"/>
          </a:xfrm>
          <a:prstGeom prst="rect">
            <a:avLst/>
          </a:prstGeom>
          <a:solidFill>
            <a:srgbClr val="000080"/>
          </a:solidFill>
          <a:ln w="1908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1239145D-72B4-15FE-9FD8-DFDDEE865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50813"/>
            <a:ext cx="1223962" cy="21272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ts val="900"/>
              </a:spcBef>
              <a:buClrTx/>
              <a:buFontTx/>
              <a:buNone/>
              <a:defRPr/>
            </a:pPr>
            <a:r>
              <a:rPr lang="es-ES" altLang="es-ES" sz="800" b="1" dirty="0"/>
              <a:t>u n i t a t  1</a:t>
            </a:r>
          </a:p>
        </p:txBody>
      </p:sp>
      <p:pic>
        <p:nvPicPr>
          <p:cNvPr id="2054" name="Picture 5">
            <a:extLst>
              <a:ext uri="{FF2B5EF4-FFF2-40B4-BE49-F238E27FC236}">
                <a16:creationId xmlns:a16="http://schemas.microsoft.com/office/drawing/2014/main" id="{6EF70AF6-8948-7848-F055-0FB3CCF87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5" name="Rectangle 8">
            <a:extLst>
              <a:ext uri="{FF2B5EF4-FFF2-40B4-BE49-F238E27FC236}">
                <a16:creationId xmlns:a16="http://schemas.microsoft.com/office/drawing/2014/main" id="{49B03B20-56F1-8071-4C7A-6DF47C8BD4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836613"/>
            <a:ext cx="569436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B5EAEEDD-EB14-D2C7-01A9-97C681169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987675" y="1341438"/>
            <a:ext cx="5694363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694D57B4-9786-E4F2-C56E-84D8CEA438E9}"/>
              </a:ext>
            </a:extLst>
          </p:cNvPr>
          <p:cNvSpPr/>
          <p:nvPr userDrawn="1"/>
        </p:nvSpPr>
        <p:spPr>
          <a:xfrm>
            <a:off x="3024188" y="6453188"/>
            <a:ext cx="1357312" cy="20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75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© </a:t>
            </a:r>
            <a:r>
              <a:rPr lang="en-GB" sz="750" b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MACMILLAN Education</a:t>
            </a:r>
            <a:endParaRPr lang="en-GB" sz="750" dirty="0">
              <a:solidFill>
                <a:schemeClr val="bg1">
                  <a:lumMod val="50000"/>
                </a:schemeClr>
              </a:solidFill>
              <a:latin typeface="Arial" charset="0"/>
              <a:ea typeface="Microsoft YaHei" charset="-122"/>
            </a:endParaRPr>
          </a:p>
        </p:txBody>
      </p:sp>
      <p:pic>
        <p:nvPicPr>
          <p:cNvPr id="2058" name="11 Imagen" descr="unidad01.jpg">
            <a:extLst>
              <a:ext uri="{FF2B5EF4-FFF2-40B4-BE49-F238E27FC236}">
                <a16:creationId xmlns:a16="http://schemas.microsoft.com/office/drawing/2014/main" id="{B222E1E0-5DB5-84A8-F51B-31C5C7F2C7A2}"/>
              </a:ext>
            </a:extLst>
          </p:cNvPr>
          <p:cNvPicPr preferRelativeResize="0">
            <a:picLocks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0" t="102" r="12820" b="-102"/>
          <a:stretch>
            <a:fillRect/>
          </a:stretch>
        </p:blipFill>
        <p:spPr bwMode="auto">
          <a:xfrm>
            <a:off x="0" y="-1588"/>
            <a:ext cx="2663825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6002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FE39D7EA-5535-8744-49D4-2BAA4A740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2971800"/>
            <a:ext cx="6118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es-ES" altLang="es-ES" sz="3200" b="1">
                <a:solidFill>
                  <a:schemeClr val="tx1"/>
                </a:solidFill>
              </a:rPr>
              <a:t>La </a:t>
            </a:r>
            <a:r>
              <a:rPr lang="ca-ES" altLang="es-ES" sz="3200" b="1">
                <a:solidFill>
                  <a:schemeClr val="tx1"/>
                </a:solidFill>
              </a:rPr>
              <a:t>contractació</a:t>
            </a:r>
            <a:r>
              <a:rPr lang="es-ES" altLang="es-ES" sz="3200" b="1">
                <a:solidFill>
                  <a:schemeClr val="tx1"/>
                </a:solidFill>
              </a:rPr>
              <a:t> laboral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0930787-B224-E301-958B-043F01175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538" y="1944688"/>
            <a:ext cx="8175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ts val="900"/>
              </a:spcBef>
              <a:buSzPct val="100000"/>
            </a:pPr>
            <a:r>
              <a:rPr lang="es-ES" altLang="es-ES" sz="1200" b="1">
                <a:solidFill>
                  <a:schemeClr val="tx1"/>
                </a:solidFill>
              </a:rPr>
              <a:t>u n i t a t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8BAB2F34-5AFF-5446-8C32-A559E808F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1700213"/>
            <a:ext cx="746125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900"/>
              </a:spcBef>
              <a:buSzPct val="100000"/>
            </a:pPr>
            <a:r>
              <a:rPr lang="es-ES" altLang="es-ES" sz="8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9E45EA8F-1673-CACD-54FC-D1831314F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5475" y="188913"/>
            <a:ext cx="827088" cy="144462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pic>
        <p:nvPicPr>
          <p:cNvPr id="5126" name="Imagen 2">
            <a:extLst>
              <a:ext uri="{FF2B5EF4-FFF2-40B4-BE49-F238E27FC236}">
                <a16:creationId xmlns:a16="http://schemas.microsoft.com/office/drawing/2014/main" id="{415BA0F8-9F05-5DCF-19E6-E64A4D381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925"/>
            <a:ext cx="2674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343BB6C0-CF83-0C99-FD6D-069F8DFEC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ca-ES" b="1">
                <a:solidFill>
                  <a:srgbClr val="000080"/>
                </a:solidFill>
              </a:rPr>
              <a:t>La relació laboral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AAA355CE-BF41-B264-D260-06D17A618C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49600" y="1196975"/>
            <a:ext cx="5699125" cy="1089025"/>
          </a:xfrm>
          <a:ln>
            <a:solidFill>
              <a:srgbClr val="0564FA"/>
            </a:solidFill>
          </a:ln>
        </p:spPr>
        <p:txBody>
          <a:bodyPr anchor="ctr"/>
          <a:lstStyle/>
          <a:p>
            <a:pPr marL="0" indent="0">
              <a:spcAft>
                <a:spcPct val="0"/>
              </a:spcAft>
              <a:buFont typeface="Times New Roman" pitchFamily="16" charset="0"/>
              <a:buNone/>
              <a:defRPr/>
            </a:pPr>
            <a:r>
              <a:rPr lang="ca-ES" kern="1200" dirty="0">
                <a:solidFill>
                  <a:schemeClr val="tx1"/>
                </a:solidFill>
              </a:rPr>
              <a:t>La </a:t>
            </a:r>
            <a:r>
              <a:rPr lang="ca-ES" b="1" kern="1200" dirty="0">
                <a:solidFill>
                  <a:schemeClr val="tx1"/>
                </a:solidFill>
              </a:rPr>
              <a:t>relació laboral </a:t>
            </a:r>
            <a:r>
              <a:rPr lang="ca-ES" kern="1200" dirty="0">
                <a:solidFill>
                  <a:schemeClr val="tx1"/>
                </a:solidFill>
              </a:rPr>
              <a:t>és aquella en la qual un treballador presta els seus</a:t>
            </a:r>
          </a:p>
          <a:p>
            <a:pPr marL="0" indent="0">
              <a:spcAft>
                <a:spcPct val="0"/>
              </a:spcAft>
              <a:buFont typeface="Times New Roman" pitchFamily="16" charset="0"/>
              <a:buNone/>
              <a:defRPr/>
            </a:pPr>
            <a:r>
              <a:rPr lang="ca-ES" kern="1200" dirty="0">
                <a:solidFill>
                  <a:schemeClr val="tx1"/>
                </a:solidFill>
              </a:rPr>
              <a:t>serveis voluntàriament, per compte aliè i dins de l’àmbit de l’organització i direcció d’un empresari, a canvi d’una remuneració.</a:t>
            </a: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22AC5F8A-7406-4890-9BB8-C59B001B5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9600" y="2867025"/>
            <a:ext cx="5699125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/>
              <a:t>Característiques </a:t>
            </a:r>
            <a:endParaRPr lang="ca-ES" sz="1400" b="1" i="1" dirty="0"/>
          </a:p>
        </p:txBody>
      </p:sp>
      <p:sp>
        <p:nvSpPr>
          <p:cNvPr id="7173" name="Rectangle 9">
            <a:extLst>
              <a:ext uri="{FF2B5EF4-FFF2-40B4-BE49-F238E27FC236}">
                <a16:creationId xmlns:a16="http://schemas.microsoft.com/office/drawing/2014/main" id="{46E14425-A943-038C-23A8-D40B27013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725" y="3228975"/>
            <a:ext cx="5715000" cy="2214563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Voluntarietat: </a:t>
            </a:r>
            <a:r>
              <a:rPr lang="ca-ES" altLang="en-US" sz="1400">
                <a:solidFill>
                  <a:schemeClr val="tx1"/>
                </a:solidFill>
              </a:rPr>
              <a:t>la persona que firma un contracte ho fa lliurament.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Alienitat: </a:t>
            </a:r>
            <a:r>
              <a:rPr lang="ca-ES" altLang="en-US" sz="1400">
                <a:solidFill>
                  <a:schemeClr val="tx1"/>
                </a:solidFill>
              </a:rPr>
              <a:t>els fruits obtinguts del treball pertanyen a l’empresa.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Dependència: </a:t>
            </a:r>
            <a:r>
              <a:rPr lang="ca-ES" altLang="en-US" sz="1400">
                <a:solidFill>
                  <a:schemeClr val="tx1"/>
                </a:solidFill>
              </a:rPr>
              <a:t>el treball es realitza sota el poder d’organització i direcció de l’ocupador. A més, en cas de desobediència, es podrà sancionar la persona treballadora (potestat sancionadora).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Remuneració: </a:t>
            </a:r>
            <a:r>
              <a:rPr lang="ca-ES" altLang="en-US" sz="1400">
                <a:solidFill>
                  <a:schemeClr val="tx1"/>
                </a:solidFill>
              </a:rPr>
              <a:t>la persona treballa a canvi d’una compensació econòmica, la remuneració o salari, que rep puntualment i amb independència dels resultats de l’empresa. </a:t>
            </a:r>
          </a:p>
        </p:txBody>
      </p:sp>
      <p:cxnSp>
        <p:nvCxnSpPr>
          <p:cNvPr id="22" name="21 Conector recto">
            <a:extLst>
              <a:ext uri="{FF2B5EF4-FFF2-40B4-BE49-F238E27FC236}">
                <a16:creationId xmlns:a16="http://schemas.microsoft.com/office/drawing/2014/main" id="{6336FA7C-0F55-F6B5-9AA9-1E1379B022E3}"/>
              </a:ext>
            </a:extLst>
          </p:cNvPr>
          <p:cNvCxnSpPr/>
          <p:nvPr/>
        </p:nvCxnSpPr>
        <p:spPr>
          <a:xfrm>
            <a:off x="4146550" y="5972175"/>
            <a:ext cx="165100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5" name="Imagen 2">
            <a:extLst>
              <a:ext uri="{FF2B5EF4-FFF2-40B4-BE49-F238E27FC236}">
                <a16:creationId xmlns:a16="http://schemas.microsoft.com/office/drawing/2014/main" id="{997E5273-3C7D-97AF-3541-EF250F0B5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0"/>
            <a:ext cx="2676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BB0C49AE-50AF-B9A1-4F5D-14A600DA57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ca-ES" b="1">
                <a:solidFill>
                  <a:srgbClr val="000080"/>
                </a:solidFill>
              </a:rPr>
              <a:t>La relació laboral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769147-7533-8410-D5FD-171F3AF40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1173163"/>
            <a:ext cx="5556250" cy="568325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Relacions, activitats i treballs exclosos de la</a:t>
            </a:r>
          </a:p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legislació laboral</a:t>
            </a:r>
            <a:endParaRPr lang="ca-ES" sz="1400" b="1" i="1" dirty="0">
              <a:solidFill>
                <a:schemeClr val="bg1"/>
              </a:solidFill>
            </a:endParaRPr>
          </a:p>
        </p:txBody>
      </p:sp>
      <p:sp>
        <p:nvSpPr>
          <p:cNvPr id="9220" name="Rectangle 9">
            <a:extLst>
              <a:ext uri="{FF2B5EF4-FFF2-40B4-BE49-F238E27FC236}">
                <a16:creationId xmlns:a16="http://schemas.microsoft.com/office/drawing/2014/main" id="{421ABA25-0FB8-A6E4-EB69-A2C794E2B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913" y="2576513"/>
            <a:ext cx="5035550" cy="2076450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El treball autònom o </a:t>
            </a:r>
            <a:r>
              <a:rPr lang="ca-ES" altLang="en-US" sz="1400" i="1">
                <a:solidFill>
                  <a:schemeClr val="tx1"/>
                </a:solidFill>
              </a:rPr>
              <a:t>freelance. </a:t>
            </a:r>
            <a:endParaRPr lang="ca-ES" altLang="en-US" sz="140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Servei dels funcionaris públics.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Prestacions personals obligatòries.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Treballs de voluntariat no retribuïts.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Els treballs realitzats a títol d’amistat, benevolència o bon veïnatge. 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Els treballs familiars.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L’activitat de les persones que duen a terme serveis de transport. </a:t>
            </a:r>
          </a:p>
        </p:txBody>
      </p:sp>
      <p:sp>
        <p:nvSpPr>
          <p:cNvPr id="9221" name="Rectangle 9">
            <a:extLst>
              <a:ext uri="{FF2B5EF4-FFF2-40B4-BE49-F238E27FC236}">
                <a16:creationId xmlns:a16="http://schemas.microsoft.com/office/drawing/2014/main" id="{A43E1328-B0B1-753A-13A2-6193A1883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1741488"/>
            <a:ext cx="5565775" cy="614362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>
              <a:spcBef>
                <a:spcPct val="20000"/>
              </a:spcBef>
            </a:pPr>
            <a:r>
              <a:rPr lang="ca-ES" altLang="ca-ES" sz="1400">
                <a:solidFill>
                  <a:schemeClr val="tx1"/>
                </a:solidFill>
              </a:rPr>
              <a:t>Existeixen diferents </a:t>
            </a:r>
            <a:r>
              <a:rPr lang="ca-ES" altLang="ca-ES" sz="1400" b="1">
                <a:solidFill>
                  <a:schemeClr val="tx1"/>
                </a:solidFill>
              </a:rPr>
              <a:t>exclusions</a:t>
            </a:r>
            <a:r>
              <a:rPr lang="ca-ES" altLang="ca-ES" sz="1400">
                <a:solidFill>
                  <a:schemeClr val="tx1"/>
                </a:solidFill>
              </a:rPr>
              <a:t> de la legislació laboral, com ara són les següents:</a:t>
            </a:r>
          </a:p>
        </p:txBody>
      </p:sp>
      <p:cxnSp>
        <p:nvCxnSpPr>
          <p:cNvPr id="13" name="12 Conector recto">
            <a:extLst>
              <a:ext uri="{FF2B5EF4-FFF2-40B4-BE49-F238E27FC236}">
                <a16:creationId xmlns:a16="http://schemas.microsoft.com/office/drawing/2014/main" id="{DE0606B5-4AE2-1A2C-C2FB-C8F247F411AA}"/>
              </a:ext>
            </a:extLst>
          </p:cNvPr>
          <p:cNvCxnSpPr/>
          <p:nvPr/>
        </p:nvCxnSpPr>
        <p:spPr>
          <a:xfrm>
            <a:off x="3421063" y="2360613"/>
            <a:ext cx="0" cy="75565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>
            <a:extLst>
              <a:ext uri="{FF2B5EF4-FFF2-40B4-BE49-F238E27FC236}">
                <a16:creationId xmlns:a16="http://schemas.microsoft.com/office/drawing/2014/main" id="{FED315E5-80E5-F1E6-3F7D-42FC44533192}"/>
              </a:ext>
            </a:extLst>
          </p:cNvPr>
          <p:cNvCxnSpPr/>
          <p:nvPr/>
        </p:nvCxnSpPr>
        <p:spPr>
          <a:xfrm>
            <a:off x="3421063" y="3116263"/>
            <a:ext cx="323850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4" name="Imagen 2">
            <a:extLst>
              <a:ext uri="{FF2B5EF4-FFF2-40B4-BE49-F238E27FC236}">
                <a16:creationId xmlns:a16="http://schemas.microsoft.com/office/drawing/2014/main" id="{6D83AE20-DB41-883C-ECDC-1DABB4E8F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2674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4F07CB63-D76E-B2CD-24C7-715243E319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ca-ES" b="1">
                <a:solidFill>
                  <a:srgbClr val="000080"/>
                </a:solidFill>
              </a:rPr>
              <a:t>La relació laboral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8E1D2B3-A9C8-F2A9-EFB6-BDF445CF7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1233488"/>
            <a:ext cx="5716587" cy="395287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Relacions laborals de caràcter especial</a:t>
            </a:r>
          </a:p>
        </p:txBody>
      </p:sp>
      <p:sp>
        <p:nvSpPr>
          <p:cNvPr id="11268" name="Rectangle 9">
            <a:extLst>
              <a:ext uri="{FF2B5EF4-FFF2-40B4-BE49-F238E27FC236}">
                <a16:creationId xmlns:a16="http://schemas.microsoft.com/office/drawing/2014/main" id="{54B7D974-D802-4157-6FE5-774EC8B80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0" y="1989138"/>
            <a:ext cx="5264150" cy="1654175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ca-ES" sz="1400">
                <a:solidFill>
                  <a:schemeClr val="tx1"/>
                </a:solidFill>
              </a:rPr>
              <a:t>La del </a:t>
            </a:r>
            <a:r>
              <a:rPr lang="ca-ES" altLang="ca-ES" sz="1400" b="1">
                <a:solidFill>
                  <a:schemeClr val="tx1"/>
                </a:solidFill>
              </a:rPr>
              <a:t>personal d’alta direcció</a:t>
            </a:r>
            <a:r>
              <a:rPr lang="ca-ES" altLang="ca-ES" sz="140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ca-ES" sz="1400">
                <a:solidFill>
                  <a:schemeClr val="tx1"/>
                </a:solidFill>
              </a:rPr>
              <a:t>La del </a:t>
            </a:r>
            <a:r>
              <a:rPr lang="ca-ES" altLang="ca-ES" sz="1400" b="1">
                <a:solidFill>
                  <a:schemeClr val="tx1"/>
                </a:solidFill>
              </a:rPr>
              <a:t>servei de la llar </a:t>
            </a:r>
            <a:r>
              <a:rPr lang="ca-ES" altLang="ca-ES" sz="1400">
                <a:solidFill>
                  <a:schemeClr val="tx1"/>
                </a:solidFill>
              </a:rPr>
              <a:t>familiar.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ca-ES" sz="1400">
                <a:solidFill>
                  <a:schemeClr val="tx1"/>
                </a:solidFill>
              </a:rPr>
              <a:t>La dels </a:t>
            </a:r>
            <a:r>
              <a:rPr lang="ca-ES" altLang="ca-ES" sz="1400" b="1">
                <a:solidFill>
                  <a:schemeClr val="tx1"/>
                </a:solidFill>
              </a:rPr>
              <a:t>penats</a:t>
            </a:r>
            <a:r>
              <a:rPr lang="ca-ES" altLang="ca-ES" sz="1400">
                <a:solidFill>
                  <a:schemeClr val="tx1"/>
                </a:solidFill>
              </a:rPr>
              <a:t> a las Instituciones penitenciàries.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ca-ES" sz="1400">
                <a:solidFill>
                  <a:schemeClr val="tx1"/>
                </a:solidFill>
              </a:rPr>
              <a:t>La dels </a:t>
            </a:r>
            <a:r>
              <a:rPr lang="ca-ES" altLang="ca-ES" sz="1400" b="1">
                <a:solidFill>
                  <a:schemeClr val="tx1"/>
                </a:solidFill>
              </a:rPr>
              <a:t>esportistes professionals</a:t>
            </a:r>
            <a:r>
              <a:rPr lang="ca-ES" altLang="ca-ES" sz="140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ca-ES" sz="1400">
                <a:solidFill>
                  <a:schemeClr val="tx1"/>
                </a:solidFill>
              </a:rPr>
              <a:t>La dels </a:t>
            </a:r>
            <a:r>
              <a:rPr lang="ca-ES" altLang="ca-ES" sz="1400" b="1">
                <a:solidFill>
                  <a:schemeClr val="tx1"/>
                </a:solidFill>
              </a:rPr>
              <a:t>artistes</a:t>
            </a:r>
            <a:r>
              <a:rPr lang="ca-ES" altLang="ca-ES" sz="1400">
                <a:solidFill>
                  <a:schemeClr val="tx1"/>
                </a:solidFill>
              </a:rPr>
              <a:t> en espectacles públics.</a:t>
            </a:r>
          </a:p>
        </p:txBody>
      </p:sp>
      <p:sp>
        <p:nvSpPr>
          <p:cNvPr id="11269" name="Rectangle 9">
            <a:extLst>
              <a:ext uri="{FF2B5EF4-FFF2-40B4-BE49-F238E27FC236}">
                <a16:creationId xmlns:a16="http://schemas.microsoft.com/office/drawing/2014/main" id="{A7672FCD-1DF3-1852-00B1-DE52B34DB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0" y="3789363"/>
            <a:ext cx="5264150" cy="2282825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La de les persones que intervinguin en operacions mercantils.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La dels </a:t>
            </a:r>
            <a:r>
              <a:rPr lang="ca-ES" altLang="en-US" sz="1400" b="1">
                <a:solidFill>
                  <a:schemeClr val="tx1"/>
                </a:solidFill>
              </a:rPr>
              <a:t>treballadors amb discapacitat.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La dels menors.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La de residència per a la formació.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La dels advocats.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altLang="en-US" sz="1400">
                <a:solidFill>
                  <a:schemeClr val="tx1"/>
                </a:solidFill>
              </a:rPr>
              <a:t>Qualsevol altre treball. </a:t>
            </a:r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DED49839-E1A2-1FB5-3EE0-32192C44FDA0}"/>
              </a:ext>
            </a:extLst>
          </p:cNvPr>
          <p:cNvCxnSpPr/>
          <p:nvPr/>
        </p:nvCxnSpPr>
        <p:spPr>
          <a:xfrm>
            <a:off x="3235325" y="1628775"/>
            <a:ext cx="0" cy="356393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>
            <a:extLst>
              <a:ext uri="{FF2B5EF4-FFF2-40B4-BE49-F238E27FC236}">
                <a16:creationId xmlns:a16="http://schemas.microsoft.com/office/drawing/2014/main" id="{ACFA8090-1BE3-C895-BD92-9314BE302F07}"/>
              </a:ext>
            </a:extLst>
          </p:cNvPr>
          <p:cNvCxnSpPr/>
          <p:nvPr/>
        </p:nvCxnSpPr>
        <p:spPr>
          <a:xfrm>
            <a:off x="3235325" y="2889250"/>
            <a:ext cx="288925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>
            <a:extLst>
              <a:ext uri="{FF2B5EF4-FFF2-40B4-BE49-F238E27FC236}">
                <a16:creationId xmlns:a16="http://schemas.microsoft.com/office/drawing/2014/main" id="{8DC5BADA-50FF-1620-849C-E49CEB32C1F5}"/>
              </a:ext>
            </a:extLst>
          </p:cNvPr>
          <p:cNvCxnSpPr/>
          <p:nvPr/>
        </p:nvCxnSpPr>
        <p:spPr>
          <a:xfrm>
            <a:off x="3235325" y="5192713"/>
            <a:ext cx="288925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3" name="Imagen 2">
            <a:extLst>
              <a:ext uri="{FF2B5EF4-FFF2-40B4-BE49-F238E27FC236}">
                <a16:creationId xmlns:a16="http://schemas.microsoft.com/office/drawing/2014/main" id="{423FE6D0-495C-8AC7-C0BC-DA8C09BF5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20638"/>
            <a:ext cx="2674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A8CA6A35-713F-6327-07C0-D3F99EE53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Drets i obligacions de les relacions laborals</a:t>
            </a:r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id="{9E305ED3-D51A-02EF-7986-7D48ECD87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550" y="1731963"/>
            <a:ext cx="5321300" cy="1912937"/>
          </a:xfrm>
          <a:ln>
            <a:solidFill>
              <a:srgbClr val="0564FA"/>
            </a:solidFill>
          </a:ln>
        </p:spPr>
        <p:txBody>
          <a:bodyPr/>
          <a:lstStyle/>
          <a:p>
            <a:pPr marL="0" indent="0">
              <a:spcAft>
                <a:spcPts val="600"/>
              </a:spcAft>
              <a:buFontTx/>
              <a:buNone/>
              <a:defRPr/>
            </a:pPr>
            <a:r>
              <a:rPr lang="ca-ES" sz="1300" b="1" u="sng" dirty="0">
                <a:solidFill>
                  <a:schemeClr val="tx1"/>
                </a:solidFill>
                <a:latin typeface="+mj-lt"/>
              </a:rPr>
              <a:t>Drets bàsics (Article 4.1 de l’ET)</a:t>
            </a:r>
            <a:endParaRPr lang="ca-ES" sz="1300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Treball i lliure elecció de professió o ofici.</a:t>
            </a: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Lliure sindicació.</a:t>
            </a: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Negociació col·lectiva.</a:t>
            </a: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Adopció de mesures de conflicte col·lectiu.</a:t>
            </a: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Vaga.</a:t>
            </a: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Reunió.</a:t>
            </a:r>
          </a:p>
          <a:p>
            <a:pPr lvl="1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ca-ES" sz="1300" kern="1200" dirty="0">
                <a:solidFill>
                  <a:schemeClr val="tx1"/>
                </a:solidFill>
                <a:latin typeface="+mj-lt"/>
                <a:cs typeface="+mn-cs"/>
              </a:rPr>
              <a:t>Participació en l’empresa.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F082C37-B149-3C28-FFB7-FCF986CF0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9900" y="1204913"/>
            <a:ext cx="5699125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Drets i deures dels treballadors</a:t>
            </a:r>
            <a:endParaRPr lang="ca-ES" sz="1400" b="1" i="1" dirty="0">
              <a:solidFill>
                <a:schemeClr val="bg1"/>
              </a:solidFill>
            </a:endParaRPr>
          </a:p>
        </p:txBody>
      </p:sp>
      <p:sp>
        <p:nvSpPr>
          <p:cNvPr id="7" name="2 Marcador de contenido">
            <a:extLst>
              <a:ext uri="{FF2B5EF4-FFF2-40B4-BE49-F238E27FC236}">
                <a16:creationId xmlns:a16="http://schemas.microsoft.com/office/drawing/2014/main" id="{3CFBC5B6-0DB5-09B5-A815-A86562515B00}"/>
              </a:ext>
            </a:extLst>
          </p:cNvPr>
          <p:cNvSpPr txBox="1">
            <a:spLocks/>
          </p:cNvSpPr>
          <p:nvPr/>
        </p:nvSpPr>
        <p:spPr bwMode="auto">
          <a:xfrm>
            <a:off x="3384550" y="3886200"/>
            <a:ext cx="5321300" cy="21351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defRPr/>
            </a:pPr>
            <a:r>
              <a:rPr lang="ca-ES" sz="1300" b="1" u="sng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Dret en la relació de treball (Article 4.2 de l’ET)</a:t>
            </a:r>
            <a:endParaRPr lang="ca-ES" sz="1300" b="1" dirty="0">
              <a:solidFill>
                <a:schemeClr val="tx1"/>
              </a:solidFill>
              <a:latin typeface="Arial" charset="0"/>
              <a:ea typeface="Microsoft YaHei" charset="-122"/>
            </a:endParaRPr>
          </a:p>
          <a:p>
            <a:pPr lvl="1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ca-ES" sz="1300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A l’ocupació efectiva.</a:t>
            </a:r>
          </a:p>
          <a:p>
            <a:pPr lvl="1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ca-ES" sz="1300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A la promoció i </a:t>
            </a:r>
            <a:r>
              <a:rPr lang="ca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formació</a:t>
            </a:r>
            <a:r>
              <a:rPr lang="ca-ES" sz="1300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 professional en el treball.</a:t>
            </a:r>
          </a:p>
          <a:p>
            <a:pPr lvl="1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ca-ES" sz="1300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A no ser discriminats directa o indirectament per a la feina o, una vegada ocupats, per raons de sexe, estat civil, edat, origen racial o ètnic, condició social, religió o conviccions, idees polítiques, orientació sexual, afiliació.</a:t>
            </a:r>
          </a:p>
          <a:p>
            <a:pPr lvl="1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ca-ES" sz="1300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A no ser discriminats per discapacitat, a la seva integritat física i a seguretat i </a:t>
            </a:r>
            <a:r>
              <a:rPr lang="ca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higiene</a:t>
            </a:r>
            <a:r>
              <a:rPr lang="ca-ES" sz="1300" dirty="0">
                <a:solidFill>
                  <a:schemeClr val="tx1"/>
                </a:solidFill>
                <a:latin typeface="Arial" charset="0"/>
                <a:ea typeface="Microsoft YaHei" charset="-122"/>
              </a:rPr>
              <a:t> adequades.</a:t>
            </a:r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95FB6266-2C0A-CA87-01E7-EF6D33642C76}"/>
              </a:ext>
            </a:extLst>
          </p:cNvPr>
          <p:cNvCxnSpPr/>
          <p:nvPr/>
        </p:nvCxnSpPr>
        <p:spPr>
          <a:xfrm flipH="1">
            <a:off x="3113088" y="1557338"/>
            <a:ext cx="4762" cy="360680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>
            <a:extLst>
              <a:ext uri="{FF2B5EF4-FFF2-40B4-BE49-F238E27FC236}">
                <a16:creationId xmlns:a16="http://schemas.microsoft.com/office/drawing/2014/main" id="{2D2258A2-8302-5F63-9B30-45119A141343}"/>
              </a:ext>
            </a:extLst>
          </p:cNvPr>
          <p:cNvCxnSpPr/>
          <p:nvPr/>
        </p:nvCxnSpPr>
        <p:spPr>
          <a:xfrm>
            <a:off x="3117850" y="2781300"/>
            <a:ext cx="266700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>
            <a:extLst>
              <a:ext uri="{FF2B5EF4-FFF2-40B4-BE49-F238E27FC236}">
                <a16:creationId xmlns:a16="http://schemas.microsoft.com/office/drawing/2014/main" id="{32A0C159-590A-8DD9-0085-4D9203A33CA9}"/>
              </a:ext>
            </a:extLst>
          </p:cNvPr>
          <p:cNvCxnSpPr/>
          <p:nvPr/>
        </p:nvCxnSpPr>
        <p:spPr>
          <a:xfrm>
            <a:off x="3117850" y="5164138"/>
            <a:ext cx="266700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21" name="Imagen 2">
            <a:extLst>
              <a:ext uri="{FF2B5EF4-FFF2-40B4-BE49-F238E27FC236}">
                <a16:creationId xmlns:a16="http://schemas.microsoft.com/office/drawing/2014/main" id="{D0F1D1B5-EF05-C7B6-469C-5C91A26F0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3" y="0"/>
            <a:ext cx="2674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93A61B45-A588-C474-BA19-1A07F892E4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ca-ES" b="1">
                <a:solidFill>
                  <a:srgbClr val="000080"/>
                </a:solidFill>
              </a:rPr>
              <a:t>Drets i obligacions de les relacions laborals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FA9EB80-CA4F-2F8C-52F2-981286947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1233488"/>
            <a:ext cx="5724525" cy="395287"/>
          </a:xfrm>
          <a:prstGeom prst="rect">
            <a:avLst/>
          </a:prstGeom>
          <a:solidFill>
            <a:srgbClr val="0564FA"/>
          </a:solidFill>
          <a:ln w="25400" cap="flat" cmpd="sng" algn="ctr">
            <a:solidFill>
              <a:srgbClr val="0564FA"/>
            </a:solidFill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5000" rIns="90000" bIns="45000"/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ca-ES" sz="1400" b="1" kern="0" dirty="0">
                <a:solidFill>
                  <a:schemeClr val="bg1"/>
                </a:solidFill>
              </a:rPr>
              <a:t>Drets i obligacions dels treballadors</a:t>
            </a:r>
            <a:endParaRPr lang="ca-ES" sz="1400" b="1" i="1" kern="0" dirty="0">
              <a:solidFill>
                <a:schemeClr val="bg1"/>
              </a:solidFill>
            </a:endParaRPr>
          </a:p>
        </p:txBody>
      </p:sp>
      <p:sp>
        <p:nvSpPr>
          <p:cNvPr id="15364" name="2 Marcador de contenido">
            <a:extLst>
              <a:ext uri="{FF2B5EF4-FFF2-40B4-BE49-F238E27FC236}">
                <a16:creationId xmlns:a16="http://schemas.microsoft.com/office/drawing/2014/main" id="{3A1DEF4C-D7D7-429B-78DF-BEE5729481EA}"/>
              </a:ext>
            </a:extLst>
          </p:cNvPr>
          <p:cNvSpPr txBox="1">
            <a:spLocks/>
          </p:cNvSpPr>
          <p:nvPr/>
        </p:nvSpPr>
        <p:spPr bwMode="auto">
          <a:xfrm>
            <a:off x="3602038" y="2552700"/>
            <a:ext cx="5184775" cy="23891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marL="444500" indent="-2587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ca-ES" altLang="en-US" sz="1300" b="1" u="sng">
                <a:solidFill>
                  <a:schemeClr val="tx1"/>
                </a:solidFill>
              </a:rPr>
              <a:t>Obligacions laborals:</a:t>
            </a:r>
          </a:p>
          <a:p>
            <a:pPr lvl="1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a-ES" altLang="en-US" sz="1300">
                <a:solidFill>
                  <a:schemeClr val="tx1"/>
                </a:solidFill>
              </a:rPr>
              <a:t>Complir amb les obligacions de conformitat a les regles de la bona fe i diligència.</a:t>
            </a:r>
          </a:p>
          <a:p>
            <a:pPr lvl="1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a-ES" altLang="en-US" sz="1300">
                <a:solidFill>
                  <a:schemeClr val="tx1"/>
                </a:solidFill>
              </a:rPr>
              <a:t>Observar les mesures de seguretat i d’higiene que s’adoptin.</a:t>
            </a:r>
          </a:p>
          <a:p>
            <a:pPr lvl="1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a-ES" altLang="en-US" sz="1300">
                <a:solidFill>
                  <a:schemeClr val="tx1"/>
                </a:solidFill>
              </a:rPr>
              <a:t>Complir les ordres i instruccions de l’empresari en l’exercici regular de les seves facultats directives.</a:t>
            </a:r>
          </a:p>
          <a:p>
            <a:pPr lvl="1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a-ES" altLang="en-US" sz="1300">
                <a:solidFill>
                  <a:schemeClr val="tx1"/>
                </a:solidFill>
              </a:rPr>
              <a:t>No concórrer amb l’activitat de l’empresa.</a:t>
            </a:r>
          </a:p>
          <a:p>
            <a:pPr lvl="1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a-ES" altLang="en-US" sz="1300">
                <a:solidFill>
                  <a:schemeClr val="tx1"/>
                </a:solidFill>
              </a:rPr>
              <a:t>Contribuir a la millora de la productivitat.</a:t>
            </a:r>
          </a:p>
        </p:txBody>
      </p:sp>
      <p:sp>
        <p:nvSpPr>
          <p:cNvPr id="15365" name="Rectangle 9">
            <a:extLst>
              <a:ext uri="{FF2B5EF4-FFF2-40B4-BE49-F238E27FC236}">
                <a16:creationId xmlns:a16="http://schemas.microsoft.com/office/drawing/2014/main" id="{0F5ACDF4-EE8E-C7D4-F84E-D51F17127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628775"/>
            <a:ext cx="5738813" cy="6111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>
              <a:spcBef>
                <a:spcPct val="20000"/>
              </a:spcBef>
            </a:pPr>
            <a:r>
              <a:rPr lang="ca-ES" altLang="ca-ES" sz="1400">
                <a:solidFill>
                  <a:schemeClr val="tx1"/>
                </a:solidFill>
              </a:rPr>
              <a:t>Les obligacions següents dels treballadors es troben a l’</a:t>
            </a:r>
            <a:r>
              <a:rPr lang="ca-ES" altLang="ca-ES" sz="1400" b="1">
                <a:solidFill>
                  <a:schemeClr val="tx1"/>
                </a:solidFill>
              </a:rPr>
              <a:t>article 5 de l’ET. </a:t>
            </a:r>
            <a:endParaRPr lang="ca-ES" altLang="ca-ES" sz="1400">
              <a:solidFill>
                <a:schemeClr val="tx1"/>
              </a:solidFill>
            </a:endParaRPr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87923672-58A8-5820-B791-2D1C676D7FC3}"/>
              </a:ext>
            </a:extLst>
          </p:cNvPr>
          <p:cNvCxnSpPr/>
          <p:nvPr/>
        </p:nvCxnSpPr>
        <p:spPr>
          <a:xfrm>
            <a:off x="3241675" y="2262188"/>
            <a:ext cx="0" cy="146050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>
            <a:extLst>
              <a:ext uri="{FF2B5EF4-FFF2-40B4-BE49-F238E27FC236}">
                <a16:creationId xmlns:a16="http://schemas.microsoft.com/office/drawing/2014/main" id="{A0C62254-0DCC-9D6D-C9F2-91BB41A005CA}"/>
              </a:ext>
            </a:extLst>
          </p:cNvPr>
          <p:cNvCxnSpPr>
            <a:cxnSpLocks/>
            <a:endCxn id="15364" idx="1"/>
          </p:cNvCxnSpPr>
          <p:nvPr/>
        </p:nvCxnSpPr>
        <p:spPr>
          <a:xfrm>
            <a:off x="3241675" y="3644900"/>
            <a:ext cx="360363" cy="10160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D6A83D0-C530-2998-62D1-7EAA18225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5013325"/>
            <a:ext cx="5724525" cy="396875"/>
          </a:xfrm>
          <a:prstGeom prst="rect">
            <a:avLst/>
          </a:prstGeom>
          <a:solidFill>
            <a:srgbClr val="0564FA"/>
          </a:solidFill>
          <a:ln w="25400" cap="flat" cmpd="sng" algn="ctr">
            <a:solidFill>
              <a:srgbClr val="0564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a-ES" kern="0" dirty="0">
                <a:solidFill>
                  <a:schemeClr val="bg1"/>
                </a:solidFill>
              </a:rPr>
              <a:t>Drets i obligacions de l’empresari</a:t>
            </a:r>
            <a:endParaRPr lang="ca-ES" i="1" kern="0" dirty="0">
              <a:solidFill>
                <a:schemeClr val="bg1"/>
              </a:solidFill>
            </a:endParaRP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8541B51A-AD44-AFF2-52C6-A6C8FB75E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5408613"/>
            <a:ext cx="5724525" cy="706437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>
              <a:spcBef>
                <a:spcPct val="20000"/>
              </a:spcBef>
            </a:pPr>
            <a:r>
              <a:rPr lang="ca-ES" altLang="ca-ES" sz="1400">
                <a:solidFill>
                  <a:schemeClr val="tx1"/>
                </a:solidFill>
              </a:rPr>
              <a:t>Són correlatius als drets del treballador, ja que si un té obligacions de diligència, l’altre té el dret a exigir-les-hi</a:t>
            </a:r>
            <a:r>
              <a:rPr lang="ca-ES" altLang="ca-ES" sz="1400" b="1">
                <a:solidFill>
                  <a:schemeClr val="tx1"/>
                </a:solidFill>
              </a:rPr>
              <a:t>.</a:t>
            </a:r>
            <a:endParaRPr lang="ca-ES" altLang="ca-ES" sz="1400">
              <a:solidFill>
                <a:schemeClr val="tx1"/>
              </a:solidFill>
            </a:endParaRPr>
          </a:p>
        </p:txBody>
      </p:sp>
      <p:pic>
        <p:nvPicPr>
          <p:cNvPr id="15370" name="Imagen 2">
            <a:extLst>
              <a:ext uri="{FF2B5EF4-FFF2-40B4-BE49-F238E27FC236}">
                <a16:creationId xmlns:a16="http://schemas.microsoft.com/office/drawing/2014/main" id="{C4950D8E-4934-932B-1177-A570482FB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0"/>
            <a:ext cx="26527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47728004-DF35-3B15-891B-C7EA5260D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El contracte de treball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1140E82-195B-0E6F-9674-E6A9831B5D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87688" y="1196975"/>
            <a:ext cx="5699125" cy="1008063"/>
          </a:xfrm>
          <a:ln>
            <a:solidFill>
              <a:srgbClr val="0564FA"/>
            </a:solidFill>
          </a:ln>
        </p:spPr>
        <p:txBody>
          <a:bodyPr anchor="ctr"/>
          <a:lstStyle/>
          <a:p>
            <a:pPr>
              <a:buFont typeface="Times New Roman" pitchFamily="16" charset="0"/>
              <a:buChar char="•"/>
              <a:defRPr/>
            </a:pPr>
            <a:r>
              <a:rPr lang="ca-ES" b="1" kern="1200" dirty="0"/>
              <a:t>Acord </a:t>
            </a:r>
            <a:r>
              <a:rPr lang="ca-ES" kern="1200" dirty="0"/>
              <a:t>pel qual un </a:t>
            </a:r>
            <a:r>
              <a:rPr lang="ca-ES" b="1" kern="1200" dirty="0"/>
              <a:t>treballador i un empresari </a:t>
            </a:r>
            <a:r>
              <a:rPr lang="ca-ES" kern="1200" dirty="0"/>
              <a:t>manifesten la seva voluntat d’i</a:t>
            </a:r>
            <a:r>
              <a:rPr lang="ca-ES" b="1" kern="1200" dirty="0"/>
              <a:t>ntercanviar</a:t>
            </a:r>
            <a:r>
              <a:rPr lang="ca-ES" kern="1200" dirty="0"/>
              <a:t> </a:t>
            </a:r>
            <a:r>
              <a:rPr lang="ca-ES" b="1" kern="1200" dirty="0"/>
              <a:t>els serveis que presta el primer per la remuneració que entrega el segon</a:t>
            </a:r>
            <a:r>
              <a:rPr lang="ca-ES" kern="1200" dirty="0"/>
              <a:t>, originant</a:t>
            </a:r>
            <a:r>
              <a:rPr lang="es-ES" kern="1200" dirty="0"/>
              <a:t>,</a:t>
            </a:r>
            <a:r>
              <a:rPr lang="ca-ES" kern="1200" dirty="0"/>
              <a:t> d’aquesta </a:t>
            </a:r>
            <a:r>
              <a:rPr lang="es-ES" kern="1200" dirty="0"/>
              <a:t>manera, el </a:t>
            </a:r>
            <a:r>
              <a:rPr lang="ca-ES" kern="1200" dirty="0"/>
              <a:t>naixement de la </a:t>
            </a:r>
            <a:r>
              <a:rPr lang="ca-ES" b="1" kern="1200" dirty="0"/>
              <a:t>relació laboral</a:t>
            </a:r>
            <a:r>
              <a:rPr lang="ca-ES" kern="1200" dirty="0"/>
              <a:t>.</a:t>
            </a:r>
            <a:endParaRPr lang="es-ES" kern="1200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361BED2-6C2D-B2DD-8161-0FA65B6E1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2288" y="2673350"/>
            <a:ext cx="5705475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/>
              <a:t>Subjectes</a:t>
            </a:r>
            <a:endParaRPr lang="ca-ES" sz="1400" b="1" i="1" dirty="0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B3E6AA9-00BA-A571-F036-13DCF32A0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75" y="3022600"/>
            <a:ext cx="5699125" cy="609600"/>
          </a:xfrm>
          <a:prstGeom prst="rect">
            <a:avLst/>
          </a:prstGeom>
          <a:noFill/>
          <a:ln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>
            <a:lvl1pPr marL="342900" indent="-342900" algn="just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just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2pPr>
            <a:lvl3pPr marL="1143000" indent="-228600" algn="just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600200" indent="-228600" algn="just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just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just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just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just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just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ca-ES" kern="0" dirty="0"/>
              <a:t>Pel que fa als subjectes que hi ha a la relació laboral, trobem els següents, </a:t>
            </a:r>
            <a:r>
              <a:rPr lang="ca-ES" b="1" kern="0" dirty="0"/>
              <a:t>persona treballadora i persona ocupadora</a:t>
            </a:r>
            <a:r>
              <a:rPr lang="es-ES" kern="0" dirty="0"/>
              <a:t>:</a:t>
            </a:r>
          </a:p>
        </p:txBody>
      </p:sp>
      <p:sp>
        <p:nvSpPr>
          <p:cNvPr id="17414" name="Rectangle 9">
            <a:extLst>
              <a:ext uri="{FF2B5EF4-FFF2-40B4-BE49-F238E27FC236}">
                <a16:creationId xmlns:a16="http://schemas.microsoft.com/office/drawing/2014/main" id="{D3BECB75-5AD2-4C8B-0A93-8C0B9E48E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9313" y="3933825"/>
            <a:ext cx="5373687" cy="863600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 u="sng">
                <a:solidFill>
                  <a:srgbClr val="000000"/>
                </a:solidFill>
              </a:rPr>
              <a:t>Persona treballadora</a:t>
            </a:r>
            <a:r>
              <a:rPr lang="ca-ES" altLang="en-US" sz="1400" b="1">
                <a:solidFill>
                  <a:srgbClr val="000000"/>
                </a:solidFill>
              </a:rPr>
              <a:t>:  </a:t>
            </a:r>
            <a:r>
              <a:rPr lang="ca-ES" altLang="en-US" sz="1400">
                <a:solidFill>
                  <a:srgbClr val="000000"/>
                </a:solidFill>
              </a:rPr>
              <a:t>majors de 18 anys, menors incapacitats, majors de 16 i menors de 18 amb consentiment dels seus pares o tutors.</a:t>
            </a:r>
          </a:p>
        </p:txBody>
      </p:sp>
      <p:sp>
        <p:nvSpPr>
          <p:cNvPr id="17415" name="Rectangle 9">
            <a:extLst>
              <a:ext uri="{FF2B5EF4-FFF2-40B4-BE49-F238E27FC236}">
                <a16:creationId xmlns:a16="http://schemas.microsoft.com/office/drawing/2014/main" id="{E40F28AF-37E5-34DF-C5FB-246FC9BE7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9313" y="5121275"/>
            <a:ext cx="5373687" cy="971550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 u="sng">
                <a:solidFill>
                  <a:srgbClr val="000000"/>
                </a:solidFill>
              </a:rPr>
              <a:t>Persona ocupadora</a:t>
            </a:r>
            <a:r>
              <a:rPr lang="ca-ES" altLang="en-US" sz="1400" b="1">
                <a:solidFill>
                  <a:srgbClr val="000000"/>
                </a:solidFill>
              </a:rPr>
              <a:t>:  </a:t>
            </a:r>
            <a:r>
              <a:rPr lang="ca-ES" altLang="en-US" sz="1400">
                <a:solidFill>
                  <a:srgbClr val="000000"/>
                </a:solidFill>
              </a:rPr>
              <a:t>persona física o jurídica, pública o privada, comunitat de béns o empreses de treball temporal que rebi prestació de serveis de treballadors.</a:t>
            </a:r>
          </a:p>
        </p:txBody>
      </p:sp>
      <p:cxnSp>
        <p:nvCxnSpPr>
          <p:cNvPr id="10" name="9 Conector recto">
            <a:extLst>
              <a:ext uri="{FF2B5EF4-FFF2-40B4-BE49-F238E27FC236}">
                <a16:creationId xmlns:a16="http://schemas.microsoft.com/office/drawing/2014/main" id="{E6B08162-2517-8833-B928-DAFAC10AC35E}"/>
              </a:ext>
            </a:extLst>
          </p:cNvPr>
          <p:cNvCxnSpPr/>
          <p:nvPr/>
        </p:nvCxnSpPr>
        <p:spPr>
          <a:xfrm>
            <a:off x="3209925" y="3644900"/>
            <a:ext cx="0" cy="196215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>
            <a:extLst>
              <a:ext uri="{FF2B5EF4-FFF2-40B4-BE49-F238E27FC236}">
                <a16:creationId xmlns:a16="http://schemas.microsoft.com/office/drawing/2014/main" id="{877CD619-EFE1-64E7-8B4C-6CA91668A326}"/>
              </a:ext>
            </a:extLst>
          </p:cNvPr>
          <p:cNvCxnSpPr>
            <a:endCxn id="17414" idx="1"/>
          </p:cNvCxnSpPr>
          <p:nvPr/>
        </p:nvCxnSpPr>
        <p:spPr>
          <a:xfrm>
            <a:off x="3209925" y="4365625"/>
            <a:ext cx="179388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>
            <a:extLst>
              <a:ext uri="{FF2B5EF4-FFF2-40B4-BE49-F238E27FC236}">
                <a16:creationId xmlns:a16="http://schemas.microsoft.com/office/drawing/2014/main" id="{E64252BC-3A14-F581-11D1-D6E45479336A}"/>
              </a:ext>
            </a:extLst>
          </p:cNvPr>
          <p:cNvCxnSpPr>
            <a:endCxn id="17415" idx="1"/>
          </p:cNvCxnSpPr>
          <p:nvPr/>
        </p:nvCxnSpPr>
        <p:spPr>
          <a:xfrm>
            <a:off x="3209925" y="5607050"/>
            <a:ext cx="179388" cy="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9" name="Imagen 2">
            <a:extLst>
              <a:ext uri="{FF2B5EF4-FFF2-40B4-BE49-F238E27FC236}">
                <a16:creationId xmlns:a16="http://schemas.microsoft.com/office/drawing/2014/main" id="{37FBA8A1-7640-6A2D-A05A-6ECAFC667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52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7611E81E-13F4-05AA-CDDC-7DC4CE5E60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ca-ES" b="1">
                <a:solidFill>
                  <a:srgbClr val="000080"/>
                </a:solidFill>
              </a:rPr>
              <a:t>El contracte de treball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19FAC95-2F3E-D929-C636-F1830B4D2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263" y="1131888"/>
            <a:ext cx="5692775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Elements essencials</a:t>
            </a:r>
            <a:endParaRPr lang="ca-ES" sz="1400" b="1" i="1" dirty="0">
              <a:solidFill>
                <a:schemeClr val="bg1"/>
              </a:solidFill>
            </a:endParaRPr>
          </a:p>
        </p:txBody>
      </p:sp>
      <p:sp>
        <p:nvSpPr>
          <p:cNvPr id="19460" name="Rectangle 9">
            <a:extLst>
              <a:ext uri="{FF2B5EF4-FFF2-40B4-BE49-F238E27FC236}">
                <a16:creationId xmlns:a16="http://schemas.microsoft.com/office/drawing/2014/main" id="{D3DBA279-AB1B-8FF0-BF35-3645F1C0E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9738" y="1493838"/>
            <a:ext cx="5702300" cy="1071562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2857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Objecte: </a:t>
            </a:r>
            <a:r>
              <a:rPr lang="ca-ES" altLang="en-US" sz="1400">
                <a:solidFill>
                  <a:schemeClr val="tx1"/>
                </a:solidFill>
              </a:rPr>
              <a:t>compromís d'ambdues parts: una prestació de serveis, i l’altra remuneració.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Causa: </a:t>
            </a:r>
            <a:r>
              <a:rPr lang="ca-ES" altLang="en-US" sz="1400">
                <a:solidFill>
                  <a:schemeClr val="tx1"/>
                </a:solidFill>
              </a:rPr>
              <a:t>intercanvi de treball per salari amb la finalitat de produir béns o serveis.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a-ES" altLang="en-US" sz="1400" b="1">
                <a:solidFill>
                  <a:schemeClr val="tx1"/>
                </a:solidFill>
              </a:rPr>
              <a:t>Consentiment</a:t>
            </a:r>
            <a:r>
              <a:rPr lang="ca-ES" altLang="en-US" sz="1400">
                <a:solidFill>
                  <a:schemeClr val="tx1"/>
                </a:solidFill>
              </a:rPr>
              <a:t>: lliure i de mutu acord.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AF430FB-D1D6-52BA-BCF2-C5DA49BB9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38" y="2708275"/>
            <a:ext cx="5699125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Forma</a:t>
            </a:r>
            <a:endParaRPr lang="ca-ES" sz="1400" b="1" i="1" dirty="0">
              <a:solidFill>
                <a:schemeClr val="bg1"/>
              </a:solidFill>
            </a:endParaRPr>
          </a:p>
        </p:txBody>
      </p:sp>
      <p:sp>
        <p:nvSpPr>
          <p:cNvPr id="19462" name="Rectangle 9">
            <a:extLst>
              <a:ext uri="{FF2B5EF4-FFF2-40B4-BE49-F238E27FC236}">
                <a16:creationId xmlns:a16="http://schemas.microsoft.com/office/drawing/2014/main" id="{7E67A6DB-21D6-4551-4CCA-0FA32AFAC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3068638"/>
            <a:ext cx="5713413" cy="546100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ca-ES" altLang="ca-ES" sz="1400">
                <a:solidFill>
                  <a:schemeClr val="tx1"/>
                </a:solidFill>
              </a:rPr>
              <a:t>El contracte de treball es podrà subscriure </a:t>
            </a:r>
            <a:r>
              <a:rPr lang="ca-ES" altLang="ca-ES" sz="1400" b="1">
                <a:solidFill>
                  <a:schemeClr val="tx1"/>
                </a:solidFill>
              </a:rPr>
              <a:t>per escrit </a:t>
            </a:r>
            <a:r>
              <a:rPr lang="ca-ES" altLang="ca-ES" sz="1400">
                <a:solidFill>
                  <a:schemeClr val="tx1"/>
                </a:solidFill>
              </a:rPr>
              <a:t>o </a:t>
            </a:r>
            <a:r>
              <a:rPr lang="ca-ES" altLang="ca-ES" sz="1400" b="1">
                <a:solidFill>
                  <a:schemeClr val="tx1"/>
                </a:solidFill>
              </a:rPr>
              <a:t>de paraula </a:t>
            </a:r>
            <a:r>
              <a:rPr lang="ca-ES" altLang="ca-ES" sz="1400">
                <a:solidFill>
                  <a:schemeClr val="tx1"/>
                </a:solidFill>
              </a:rPr>
              <a:t>(principi de llibertat de forma).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EA247613-FC97-28B9-567E-2C71C8631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38" y="3789363"/>
            <a:ext cx="5689600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Durada</a:t>
            </a:r>
            <a:endParaRPr lang="ca-ES" sz="1400" b="1" i="1" dirty="0">
              <a:solidFill>
                <a:schemeClr val="bg1"/>
              </a:solidFill>
            </a:endParaRPr>
          </a:p>
        </p:txBody>
      </p:sp>
      <p:sp>
        <p:nvSpPr>
          <p:cNvPr id="19464" name="Rectangle 9">
            <a:extLst>
              <a:ext uri="{FF2B5EF4-FFF2-40B4-BE49-F238E27FC236}">
                <a16:creationId xmlns:a16="http://schemas.microsoft.com/office/drawing/2014/main" id="{3A56055C-8A93-026D-F484-4FD5F2221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3388" y="4149725"/>
            <a:ext cx="5708650" cy="576263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ca-ES" altLang="ca-ES" sz="1400">
                <a:solidFill>
                  <a:schemeClr val="tx1"/>
                </a:solidFill>
              </a:rPr>
              <a:t>El contracte de treball podrà subscriure’s </a:t>
            </a:r>
            <a:r>
              <a:rPr lang="ca-ES" altLang="ca-ES" sz="1400" b="1">
                <a:solidFill>
                  <a:schemeClr val="tx1"/>
                </a:solidFill>
              </a:rPr>
              <a:t>per temps indefinit </a:t>
            </a:r>
            <a:r>
              <a:rPr lang="ca-ES" altLang="ca-ES" sz="1400">
                <a:solidFill>
                  <a:schemeClr val="tx1"/>
                </a:solidFill>
              </a:rPr>
              <a:t>o </a:t>
            </a:r>
            <a:r>
              <a:rPr lang="ca-ES" altLang="ca-ES" sz="1400" b="1">
                <a:solidFill>
                  <a:schemeClr val="tx1"/>
                </a:solidFill>
              </a:rPr>
              <a:t>per una durada determinada.</a:t>
            </a:r>
            <a:endParaRPr lang="ca-ES" altLang="ca-ES" sz="1400">
              <a:solidFill>
                <a:schemeClr val="tx1"/>
              </a:solidFill>
            </a:endParaRP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9384C830-921D-F19A-443E-9072127AE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438" y="4905375"/>
            <a:ext cx="5675312" cy="36195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400" b="1" dirty="0">
                <a:solidFill>
                  <a:schemeClr val="bg1"/>
                </a:solidFill>
              </a:rPr>
              <a:t>Període de prova</a:t>
            </a:r>
            <a:endParaRPr lang="ca-ES" sz="1400" b="1" i="1" dirty="0">
              <a:solidFill>
                <a:schemeClr val="bg1"/>
              </a:solidFill>
            </a:endParaRPr>
          </a:p>
        </p:txBody>
      </p:sp>
      <p:sp>
        <p:nvSpPr>
          <p:cNvPr id="19466" name="Rectangle 9">
            <a:extLst>
              <a:ext uri="{FF2B5EF4-FFF2-40B4-BE49-F238E27FC236}">
                <a16:creationId xmlns:a16="http://schemas.microsoft.com/office/drawing/2014/main" id="{ADF44498-1F83-E7B7-DCB1-C5FABB186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5265738"/>
            <a:ext cx="5689600" cy="881062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ca-ES" altLang="ca-ES" sz="1400">
                <a:solidFill>
                  <a:schemeClr val="tx1"/>
                </a:solidFill>
              </a:rPr>
              <a:t>Serà aquell que s’estableixi en el conveni col·lectiu, en cas contrari, titulats 6 mesos, i en cas d’empreses 2 o 3 mesos en funció del nombre de treballadors.</a:t>
            </a:r>
          </a:p>
        </p:txBody>
      </p:sp>
      <p:pic>
        <p:nvPicPr>
          <p:cNvPr id="19467" name="Imagen 2">
            <a:extLst>
              <a:ext uri="{FF2B5EF4-FFF2-40B4-BE49-F238E27FC236}">
                <a16:creationId xmlns:a16="http://schemas.microsoft.com/office/drawing/2014/main" id="{579560BB-FD0C-2F16-DB29-646824937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52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D78AE72C-A89B-46A9-2F9D-FAD4553CA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a-ES" altLang="es-ES" b="1">
                <a:solidFill>
                  <a:srgbClr val="000080"/>
                </a:solidFill>
              </a:rPr>
              <a:t>Fases del contracte de treball</a:t>
            </a:r>
          </a:p>
        </p:txBody>
      </p:sp>
      <p:graphicFrame>
        <p:nvGraphicFramePr>
          <p:cNvPr id="4" name="3 Diagrama">
            <a:extLst>
              <a:ext uri="{FF2B5EF4-FFF2-40B4-BE49-F238E27FC236}">
                <a16:creationId xmlns:a16="http://schemas.microsoft.com/office/drawing/2014/main" id="{CAE463DA-0F30-870C-4153-4E085493879F}"/>
              </a:ext>
            </a:extLst>
          </p:cNvPr>
          <p:cNvGraphicFramePr/>
          <p:nvPr/>
        </p:nvGraphicFramePr>
        <p:xfrm>
          <a:off x="3119470" y="1397000"/>
          <a:ext cx="566737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1508" name="Imagen 2">
            <a:extLst>
              <a:ext uri="{FF2B5EF4-FFF2-40B4-BE49-F238E27FC236}">
                <a16:creationId xmlns:a16="http://schemas.microsoft.com/office/drawing/2014/main" id="{D3F32E4A-DDF1-A767-D70B-5F952C477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2652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2CF62C539F3A4CAFFF5385648CD41C" ma:contentTypeVersion="15" ma:contentTypeDescription="Create a new document." ma:contentTypeScope="" ma:versionID="5f89f2b197176908700be557c61567a1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c9338124cb3a2b0ee164c8909e26b30a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074A9-F99E-4235-A79D-D4230FCC9FF4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D214F9E-48B7-4622-A2FB-79CEF1643A3C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customXml/itemProps3.xml><?xml version="1.0" encoding="utf-8"?>
<ds:datastoreItem xmlns:ds="http://schemas.openxmlformats.org/officeDocument/2006/customXml" ds:itemID="{1BC411D8-F64C-4609-9C87-DDAB4E91B3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054961-9ca7-4b1d-a938-221454b1fa5d"/>
    <ds:schemaRef ds:uri="0cb7bcbe-78d5-4388-a7ec-1f5835c9a8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EF727B0-DC0D-4A35-95ED-F838E488A9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43409</TotalTime>
  <Words>857</Words>
  <Application>Microsoft Office PowerPoint</Application>
  <PresentationFormat>Presentación en pantalla (4:3)</PresentationFormat>
  <Paragraphs>102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Microsoft YaHei</vt:lpstr>
      <vt:lpstr>Times New Roman</vt:lpstr>
      <vt:lpstr>Tema de Office</vt:lpstr>
      <vt:lpstr>1_Tema de Office</vt:lpstr>
      <vt:lpstr>Presentación de PowerPoint</vt:lpstr>
      <vt:lpstr>La relació laboral</vt:lpstr>
      <vt:lpstr>La relació laboral</vt:lpstr>
      <vt:lpstr>La relació laboral</vt:lpstr>
      <vt:lpstr>Drets i obligacions de les relacions laborals</vt:lpstr>
      <vt:lpstr>Drets i obligacions de les relacions laborals</vt:lpstr>
      <vt:lpstr>El contracte de treball</vt:lpstr>
      <vt:lpstr>El contracte de treball</vt:lpstr>
      <vt:lpstr>Fases del contracte de treball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Alfredo</dc:creator>
  <cp:lastModifiedBy>Begoña Fuente Larrazabal</cp:lastModifiedBy>
  <cp:revision>86</cp:revision>
  <cp:lastPrinted>1601-01-01T00:00:00Z</cp:lastPrinted>
  <dcterms:created xsi:type="dcterms:W3CDTF">1601-01-01T00:00:00Z</dcterms:created>
  <dcterms:modified xsi:type="dcterms:W3CDTF">2025-07-01T09:42:39Z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Mari Carmen Sanchez Gallego Casilda</vt:lpwstr>
  </property>
  <property fmtid="{D5CDD505-2E9C-101B-9397-08002B2CF9AE}" pid="3" name="Order">
    <vt:lpwstr>24200.0000000000</vt:lpwstr>
  </property>
  <property fmtid="{D5CDD505-2E9C-101B-9397-08002B2CF9AE}" pid="4" name="display_urn:schemas-microsoft-com:office:office#Author">
    <vt:lpwstr>Laura Escudier Montesinos</vt:lpwstr>
  </property>
  <property fmtid="{D5CDD505-2E9C-101B-9397-08002B2CF9AE}" pid="5" name="ContentTypeId">
    <vt:lpwstr>0x0101</vt:lpwstr>
  </property>
</Properties>
</file>