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  <p:sldMasterId id="2147483649" r:id="rId5"/>
  </p:sldMasterIdLst>
  <p:notesMasterIdLst>
    <p:notesMasterId r:id="rId16"/>
  </p:notesMasterIdLst>
  <p:handoutMasterIdLst>
    <p:handoutMasterId r:id="rId17"/>
  </p:handoutMasterIdLst>
  <p:sldIdLst>
    <p:sldId id="256" r:id="rId6"/>
    <p:sldId id="257" r:id="rId7"/>
    <p:sldId id="286" r:id="rId8"/>
    <p:sldId id="279" r:id="rId9"/>
    <p:sldId id="280" r:id="rId10"/>
    <p:sldId id="281" r:id="rId11"/>
    <p:sldId id="282" r:id="rId12"/>
    <p:sldId id="283" r:id="rId13"/>
    <p:sldId id="284" r:id="rId14"/>
    <p:sldId id="285" r:id="rId15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B7E7CF9-E43B-173B-8333-01F8DA17C818}" name="Andrea Angulo" initials="AA" userId="S::aav5951@springernature.com::95134e3d-b7a5-4803-92f8-aaaf7c30f0a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4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D8BB52-3539-45C9-ABE1-DE721859C712}" v="44" dt="2024-09-13T21:36:55.6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208" y="-40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84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Angulo" userId="S::aav5951@springernature.com::95134e3d-b7a5-4803-92f8-aaaf7c30f0a3" providerId="AD" clId="Web-{35BECE06-8181-6374-0743-68B0B155FDC9}"/>
    <pc:docChg chg="mod modSld">
      <pc:chgData name="Andrea Angulo" userId="S::aav5951@springernature.com::95134e3d-b7a5-4803-92f8-aaaf7c30f0a3" providerId="AD" clId="Web-{35BECE06-8181-6374-0743-68B0B155FDC9}" dt="2024-09-12T08:39:15.671" v="297" actId="14100"/>
      <pc:docMkLst>
        <pc:docMk/>
      </pc:docMkLst>
      <pc:sldChg chg="modSp">
        <pc:chgData name="Andrea Angulo" userId="S::aav5951@springernature.com::95134e3d-b7a5-4803-92f8-aaaf7c30f0a3" providerId="AD" clId="Web-{35BECE06-8181-6374-0743-68B0B155FDC9}" dt="2024-09-12T08:37:44.388" v="292"/>
        <pc:sldMkLst>
          <pc:docMk/>
          <pc:sldMk cId="0" sldId="279"/>
        </pc:sldMkLst>
        <pc:spChg chg="mod">
          <ac:chgData name="Andrea Angulo" userId="S::aav5951@springernature.com::95134e3d-b7a5-4803-92f8-aaaf7c30f0a3" providerId="AD" clId="Web-{35BECE06-8181-6374-0743-68B0B155FDC9}" dt="2024-09-12T08:36:22.495" v="276" actId="1076"/>
          <ac:spMkLst>
            <pc:docMk/>
            <pc:sldMk cId="0" sldId="279"/>
            <ac:spMk id="11266" creationId="{9D505DCB-16C9-5574-4D88-5ADB2360D2F4}"/>
          </ac:spMkLst>
        </pc:spChg>
        <pc:graphicFrameChg chg="mod modGraphic">
          <ac:chgData name="Andrea Angulo" userId="S::aav5951@springernature.com::95134e3d-b7a5-4803-92f8-aaaf7c30f0a3" providerId="AD" clId="Web-{35BECE06-8181-6374-0743-68B0B155FDC9}" dt="2024-09-12T08:37:44.388" v="292"/>
          <ac:graphicFrameMkLst>
            <pc:docMk/>
            <pc:sldMk cId="0" sldId="279"/>
            <ac:graphicFrameMk id="4" creationId="{FF07AF4D-E1C4-02F4-FE6F-443CDCB9C233}"/>
          </ac:graphicFrameMkLst>
        </pc:graphicFrameChg>
      </pc:sldChg>
      <pc:sldChg chg="modSp">
        <pc:chgData name="Andrea Angulo" userId="S::aav5951@springernature.com::95134e3d-b7a5-4803-92f8-aaaf7c30f0a3" providerId="AD" clId="Web-{35BECE06-8181-6374-0743-68B0B155FDC9}" dt="2024-09-12T08:39:15.671" v="297" actId="14100"/>
        <pc:sldMkLst>
          <pc:docMk/>
          <pc:sldMk cId="0" sldId="281"/>
        </pc:sldMkLst>
        <pc:spChg chg="mod">
          <ac:chgData name="Andrea Angulo" userId="S::aav5951@springernature.com::95134e3d-b7a5-4803-92f8-aaaf7c30f0a3" providerId="AD" clId="Web-{35BECE06-8181-6374-0743-68B0B155FDC9}" dt="2024-09-12T08:39:08.953" v="295" actId="1076"/>
          <ac:spMkLst>
            <pc:docMk/>
            <pc:sldMk cId="0" sldId="281"/>
            <ac:spMk id="6" creationId="{285912C7-E85C-3674-7EEA-A10D29F79049}"/>
          </ac:spMkLst>
        </pc:spChg>
        <pc:spChg chg="mod">
          <ac:chgData name="Andrea Angulo" userId="S::aav5951@springernature.com::95134e3d-b7a5-4803-92f8-aaaf7c30f0a3" providerId="AD" clId="Web-{35BECE06-8181-6374-0743-68B0B155FDC9}" dt="2024-09-12T08:39:13.312" v="296" actId="1076"/>
          <ac:spMkLst>
            <pc:docMk/>
            <pc:sldMk cId="0" sldId="281"/>
            <ac:spMk id="7" creationId="{8668E371-6319-F5F5-9B4F-FC46A171400E}"/>
          </ac:spMkLst>
        </pc:spChg>
        <pc:spChg chg="mod">
          <ac:chgData name="Andrea Angulo" userId="S::aav5951@springernature.com::95134e3d-b7a5-4803-92f8-aaaf7c30f0a3" providerId="AD" clId="Web-{35BECE06-8181-6374-0743-68B0B155FDC9}" dt="2024-09-12T08:39:15.671" v="297" actId="14100"/>
          <ac:spMkLst>
            <pc:docMk/>
            <pc:sldMk cId="0" sldId="281"/>
            <ac:spMk id="9" creationId="{03AC1BF9-491E-98F1-C093-54D9804A14BA}"/>
          </ac:spMkLst>
        </pc:spChg>
      </pc:sldChg>
    </pc:docChg>
  </pc:docChgLst>
  <pc:docChgLst>
    <pc:chgData name="Mari Carmen Sanchez Gallego Casilda" userId="75c438cd-2733-413d-8583-4f1e864b79e7" providerId="ADAL" clId="{50D8BB52-3539-45C9-ABE1-DE721859C712}"/>
    <pc:docChg chg="undo custSel modSld">
      <pc:chgData name="Mari Carmen Sanchez Gallego Casilda" userId="75c438cd-2733-413d-8583-4f1e864b79e7" providerId="ADAL" clId="{50D8BB52-3539-45C9-ABE1-DE721859C712}" dt="2024-09-13T21:37:39.406" v="153" actId="1036"/>
      <pc:docMkLst>
        <pc:docMk/>
      </pc:docMkLst>
      <pc:sldChg chg="modSp mod">
        <pc:chgData name="Mari Carmen Sanchez Gallego Casilda" userId="75c438cd-2733-413d-8583-4f1e864b79e7" providerId="ADAL" clId="{50D8BB52-3539-45C9-ABE1-DE721859C712}" dt="2024-09-13T21:37:39.406" v="153" actId="1036"/>
        <pc:sldMkLst>
          <pc:docMk/>
          <pc:sldMk cId="0" sldId="279"/>
        </pc:sldMkLst>
        <pc:spChg chg="mod">
          <ac:chgData name="Mari Carmen Sanchez Gallego Casilda" userId="75c438cd-2733-413d-8583-4f1e864b79e7" providerId="ADAL" clId="{50D8BB52-3539-45C9-ABE1-DE721859C712}" dt="2024-09-13T21:36:55.654" v="148" actId="1035"/>
          <ac:spMkLst>
            <pc:docMk/>
            <pc:sldMk cId="0" sldId="279"/>
            <ac:spMk id="11266" creationId="{9D505DCB-16C9-5574-4D88-5ADB2360D2F4}"/>
          </ac:spMkLst>
        </pc:spChg>
        <pc:graphicFrameChg chg="mod modGraphic">
          <ac:chgData name="Mari Carmen Sanchez Gallego Casilda" userId="75c438cd-2733-413d-8583-4f1e864b79e7" providerId="ADAL" clId="{50D8BB52-3539-45C9-ABE1-DE721859C712}" dt="2024-09-13T21:37:39.406" v="153" actId="1036"/>
          <ac:graphicFrameMkLst>
            <pc:docMk/>
            <pc:sldMk cId="0" sldId="279"/>
            <ac:graphicFrameMk id="4" creationId="{FF07AF4D-E1C4-02F4-FE6F-443CDCB9C233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5E049A07-6B3F-C103-448C-5878F16F87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6218288-E6A0-AD3A-EA43-442B174ECE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fld id="{28B2B0AD-C7FA-47A9-9F2D-5C81D7C684E9}" type="datetimeFigureOut">
              <a:rPr lang="es-ES"/>
              <a:pPr>
                <a:defRPr/>
              </a:pPr>
              <a:t>13/09/2024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E95B8E3-D458-3719-9148-1E6B77BBC4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FF0A673-4A0F-B57A-7B96-739D533BD7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fld id="{B37382B6-187C-4E76-8953-F8626066C87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>
            <a:extLst>
              <a:ext uri="{FF2B5EF4-FFF2-40B4-BE49-F238E27FC236}">
                <a16:creationId xmlns:a16="http://schemas.microsoft.com/office/drawing/2014/main" id="{56E4400A-1D30-0D8A-B7DE-F7F70B129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3075" name="AutoShape 2">
            <a:extLst>
              <a:ext uri="{FF2B5EF4-FFF2-40B4-BE49-F238E27FC236}">
                <a16:creationId xmlns:a16="http://schemas.microsoft.com/office/drawing/2014/main" id="{BB1119C0-09FC-CD2C-2AFD-DAC1C5F7E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EFEF4FD6-5830-F877-321F-B8FE1705A051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17A71D55-B66A-F467-777D-8D8DC741899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7389380-82A2-8A94-8AAD-4E4146226882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0D704E5-44EA-7BA7-CA16-C188A73498CC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6EFA45A6-C430-861A-1147-C6157849B34F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C205B829-C5F2-80A7-A31A-EB0D0FAB84E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82F4B678-300B-46AF-A684-FE7F00F475B7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70FD4FC3-E28F-422F-E86A-495A921632E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8A4510BC-3F14-4BEC-9939-AFDE69441656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72991123-3160-2606-13BB-D2DBA1B11D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752B1752-1ED2-7565-CDC8-FA8249219E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6149" name="Text Box 3">
            <a:extLst>
              <a:ext uri="{FF2B5EF4-FFF2-40B4-BE49-F238E27FC236}">
                <a16:creationId xmlns:a16="http://schemas.microsoft.com/office/drawing/2014/main" id="{BACCE4AF-B411-6DBA-FD2A-87FFA4D2F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DD032223-4D44-4CDB-B07B-5B59092972D1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1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8">
            <a:extLst>
              <a:ext uri="{FF2B5EF4-FFF2-40B4-BE49-F238E27FC236}">
                <a16:creationId xmlns:a16="http://schemas.microsoft.com/office/drawing/2014/main" id="{0CA4A5FB-96FD-98D6-EB99-A9018E9E042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6323E545-0F70-4622-A55B-EDA495ECF0E7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Rectangle 1">
            <a:extLst>
              <a:ext uri="{FF2B5EF4-FFF2-40B4-BE49-F238E27FC236}">
                <a16:creationId xmlns:a16="http://schemas.microsoft.com/office/drawing/2014/main" id="{B82E0866-078E-B287-ED6D-842BA1A6C9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E73A15A8-8698-0F52-4FB0-7CD298022E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24581" name="Text Box 3">
            <a:extLst>
              <a:ext uri="{FF2B5EF4-FFF2-40B4-BE49-F238E27FC236}">
                <a16:creationId xmlns:a16="http://schemas.microsoft.com/office/drawing/2014/main" id="{B366DE64-611E-8BA3-D6D8-DC0082C19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66FE7FAB-DC4D-49EF-A237-9E617F5CD7B3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10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:a16="http://schemas.microsoft.com/office/drawing/2014/main" id="{FFB2E22E-8930-1A0D-9022-BFED9E3AA48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6EBFC022-0B91-4485-B0E5-7D9E9575FAB0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2D6A9579-D2BF-7F66-9DAE-4FEDEFC6CA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684B0DAF-3171-71DD-E289-488E6198EB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8197" name="Text Box 3">
            <a:extLst>
              <a:ext uri="{FF2B5EF4-FFF2-40B4-BE49-F238E27FC236}">
                <a16:creationId xmlns:a16="http://schemas.microsoft.com/office/drawing/2014/main" id="{ECC514AB-BCFE-59E9-106B-905F028F2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72EA4ECB-1C5F-43C1-9D71-3FB889CE3256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2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>
            <a:extLst>
              <a:ext uri="{FF2B5EF4-FFF2-40B4-BE49-F238E27FC236}">
                <a16:creationId xmlns:a16="http://schemas.microsoft.com/office/drawing/2014/main" id="{17668A47-DD69-DFE7-15F6-FBBB0D3A044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6755CC32-C8F3-4C5F-8E15-6F54104F1C49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8CD1C723-EB01-C321-2417-05038479F8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0F6684E9-6B6B-E689-1F8B-BB0FAC218B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0245" name="Text Box 3">
            <a:extLst>
              <a:ext uri="{FF2B5EF4-FFF2-40B4-BE49-F238E27FC236}">
                <a16:creationId xmlns:a16="http://schemas.microsoft.com/office/drawing/2014/main" id="{F972E235-0096-C360-9ED8-6B5D02293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1EAE1719-D911-4E20-8E5B-29C37872DD9F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3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>
            <a:extLst>
              <a:ext uri="{FF2B5EF4-FFF2-40B4-BE49-F238E27FC236}">
                <a16:creationId xmlns:a16="http://schemas.microsoft.com/office/drawing/2014/main" id="{5ADF32AC-017D-C59D-554C-45F85439FA6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DF93A46B-4291-4BE9-B648-5AB1DDC3CD2C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1">
            <a:extLst>
              <a:ext uri="{FF2B5EF4-FFF2-40B4-BE49-F238E27FC236}">
                <a16:creationId xmlns:a16="http://schemas.microsoft.com/office/drawing/2014/main" id="{013A4A76-E87E-A542-CD25-BFD72C69DF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DA527CBA-D564-2A3A-9D47-DE5A1FCE51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2293" name="Text Box 3">
            <a:extLst>
              <a:ext uri="{FF2B5EF4-FFF2-40B4-BE49-F238E27FC236}">
                <a16:creationId xmlns:a16="http://schemas.microsoft.com/office/drawing/2014/main" id="{0685B17B-662E-AEB2-5637-FB97AECB6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07793D3E-EA23-4D82-AB7B-01DF1239F2F9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4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>
            <a:extLst>
              <a:ext uri="{FF2B5EF4-FFF2-40B4-BE49-F238E27FC236}">
                <a16:creationId xmlns:a16="http://schemas.microsoft.com/office/drawing/2014/main" id="{42BDA624-B0D3-7C4C-5EDA-DBD68A5567D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2DF1968E-A75D-43DC-A285-E88928297D2D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1">
            <a:extLst>
              <a:ext uri="{FF2B5EF4-FFF2-40B4-BE49-F238E27FC236}">
                <a16:creationId xmlns:a16="http://schemas.microsoft.com/office/drawing/2014/main" id="{975F9853-A251-41F9-C8AA-01F9FCCE9A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43B4F477-0FC1-75F0-28EF-63454BB826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4341" name="Text Box 3">
            <a:extLst>
              <a:ext uri="{FF2B5EF4-FFF2-40B4-BE49-F238E27FC236}">
                <a16:creationId xmlns:a16="http://schemas.microsoft.com/office/drawing/2014/main" id="{33ACF5DA-5A92-E8A4-7C37-8DB3C9778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DD5C1824-C7C8-4126-A687-8F756398ED23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5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>
            <a:extLst>
              <a:ext uri="{FF2B5EF4-FFF2-40B4-BE49-F238E27FC236}">
                <a16:creationId xmlns:a16="http://schemas.microsoft.com/office/drawing/2014/main" id="{1CF0FCB7-B45B-5CD4-FB2F-69F1D07F73A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96D6350F-87EE-49CB-8A38-A338073462DE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1">
            <a:extLst>
              <a:ext uri="{FF2B5EF4-FFF2-40B4-BE49-F238E27FC236}">
                <a16:creationId xmlns:a16="http://schemas.microsoft.com/office/drawing/2014/main" id="{5F3B5ED0-A863-8A2D-493A-B25BB53A67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AA1EE142-9886-AD7C-6DF8-741FE83B5D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6389" name="Text Box 3">
            <a:extLst>
              <a:ext uri="{FF2B5EF4-FFF2-40B4-BE49-F238E27FC236}">
                <a16:creationId xmlns:a16="http://schemas.microsoft.com/office/drawing/2014/main" id="{B4A7E3EF-C1A1-F30A-5389-3977E8844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EB37FA45-259B-40B6-AEC9-6F3AB6B65BC3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6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8">
            <a:extLst>
              <a:ext uri="{FF2B5EF4-FFF2-40B4-BE49-F238E27FC236}">
                <a16:creationId xmlns:a16="http://schemas.microsoft.com/office/drawing/2014/main" id="{805CB55C-8853-21DC-8B06-AE067954590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FC98888B-0197-4FAD-864C-F42357F0CD88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1">
            <a:extLst>
              <a:ext uri="{FF2B5EF4-FFF2-40B4-BE49-F238E27FC236}">
                <a16:creationId xmlns:a16="http://schemas.microsoft.com/office/drawing/2014/main" id="{17780288-342A-34C5-4A9B-FA5FE446A5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ED07A6A7-0BF4-F783-0349-F42E3FA454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18437" name="Text Box 3">
            <a:extLst>
              <a:ext uri="{FF2B5EF4-FFF2-40B4-BE49-F238E27FC236}">
                <a16:creationId xmlns:a16="http://schemas.microsoft.com/office/drawing/2014/main" id="{E126E12E-2B40-752F-8D4E-FB18FE2AF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CF41F592-8B85-4D46-8811-C9C13C219C6D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7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8">
            <a:extLst>
              <a:ext uri="{FF2B5EF4-FFF2-40B4-BE49-F238E27FC236}">
                <a16:creationId xmlns:a16="http://schemas.microsoft.com/office/drawing/2014/main" id="{FBF82A2C-0C01-BD10-F88F-C1E7FDBB9F7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FF490AA9-9A68-4BCC-9C9F-49C447D6E952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DA77FDED-D2CE-720A-52BF-3F4D41E559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74D2B0E2-8BF1-05C4-19C5-59373B007D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20485" name="Text Box 3">
            <a:extLst>
              <a:ext uri="{FF2B5EF4-FFF2-40B4-BE49-F238E27FC236}">
                <a16:creationId xmlns:a16="http://schemas.microsoft.com/office/drawing/2014/main" id="{E139510E-385C-ACE4-091F-195BA1767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12276992-E7D3-44DC-A7DA-22A25CB63E70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8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>
            <a:extLst>
              <a:ext uri="{FF2B5EF4-FFF2-40B4-BE49-F238E27FC236}">
                <a16:creationId xmlns:a16="http://schemas.microsoft.com/office/drawing/2014/main" id="{E800FF77-D986-3630-BF8F-E24C523A5F2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fld id="{35C13705-075B-4CB7-9372-EA22D60B2304}" type="slidenum">
              <a:rPr lang="es-ES" altLang="es-E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s-ES" altLang="es-E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Rectangle 1">
            <a:extLst>
              <a:ext uri="{FF2B5EF4-FFF2-40B4-BE49-F238E27FC236}">
                <a16:creationId xmlns:a16="http://schemas.microsoft.com/office/drawing/2014/main" id="{64DC8F8C-4990-EE07-104A-D77F36387E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DC405876-8744-AAF5-FF48-FFD813FB77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22533" name="Text Box 3">
            <a:extLst>
              <a:ext uri="{FF2B5EF4-FFF2-40B4-BE49-F238E27FC236}">
                <a16:creationId xmlns:a16="http://schemas.microsoft.com/office/drawing/2014/main" id="{1EAF3C18-856F-A030-37E5-0A2F73EE7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buSzPct val="100000"/>
            </a:pPr>
            <a:fld id="{7D6C0028-4E55-4321-9EB1-66A80E76182C}" type="slidenum">
              <a:rPr lang="es-ES" altLang="es-ES" sz="1400">
                <a:solidFill>
                  <a:srgbClr val="000000"/>
                </a:solidFill>
              </a:rPr>
              <a:pPr eaLnBrk="1">
                <a:buSzPct val="100000"/>
              </a:pPr>
              <a:t>9</a:t>
            </a:fld>
            <a:endParaRPr lang="es-ES" altLang="es-ES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30583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02566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6225" y="1604963"/>
            <a:ext cx="2055813" cy="452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16625" cy="452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676537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7638" cy="14652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408725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21702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931079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55989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987675" y="1341438"/>
            <a:ext cx="2770188" cy="4891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910263" y="1341438"/>
            <a:ext cx="2771775" cy="4891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960121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2733204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0796955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4420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078417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9448869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7889926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29660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259638" y="836613"/>
            <a:ext cx="1422400" cy="53959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987675" y="836613"/>
            <a:ext cx="4119563" cy="539591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06998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356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5025" y="1604963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075371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18313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62410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3701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77346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37724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1">
            <a:extLst>
              <a:ext uri="{FF2B5EF4-FFF2-40B4-BE49-F238E27FC236}">
                <a16:creationId xmlns:a16="http://schemas.microsoft.com/office/drawing/2014/main" id="{62EA2022-285C-47CF-99ED-093B69F3B5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115888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7" name="Line 2">
            <a:extLst>
              <a:ext uri="{FF2B5EF4-FFF2-40B4-BE49-F238E27FC236}">
                <a16:creationId xmlns:a16="http://schemas.microsoft.com/office/drawing/2014/main" id="{6936740D-BF46-E7C5-BFBF-B0D6E825CE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404813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8B1B9429-E9C2-912C-B5FD-069C7A644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0" y="112713"/>
            <a:ext cx="3362325" cy="288925"/>
          </a:xfrm>
          <a:prstGeom prst="rect">
            <a:avLst/>
          </a:prstGeom>
          <a:solidFill>
            <a:srgbClr val="000080"/>
          </a:solidFill>
          <a:ln w="1908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1029" name="Rectangle 4">
            <a:extLst>
              <a:ext uri="{FF2B5EF4-FFF2-40B4-BE49-F238E27FC236}">
                <a16:creationId xmlns:a16="http://schemas.microsoft.com/office/drawing/2014/main" id="{0B8CD75E-9FDA-6EE5-E439-C8D61A1E3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3" y="150813"/>
            <a:ext cx="12239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ts val="900"/>
              </a:spcBef>
              <a:buClrTx/>
              <a:buFontTx/>
              <a:buNone/>
              <a:defRPr/>
            </a:pPr>
            <a:r>
              <a:rPr lang="es-ES" altLang="es-ES" sz="800" b="1" dirty="0"/>
              <a:t>u n i d a d  1</a:t>
            </a:r>
          </a:p>
        </p:txBody>
      </p:sp>
      <p:pic>
        <p:nvPicPr>
          <p:cNvPr id="1030" name="Picture 5">
            <a:extLst>
              <a:ext uri="{FF2B5EF4-FFF2-40B4-BE49-F238E27FC236}">
                <a16:creationId xmlns:a16="http://schemas.microsoft.com/office/drawing/2014/main" id="{5DEE31E5-4DEB-BB2A-9C62-5B2CDFA37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563" y="6264275"/>
            <a:ext cx="1306512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31" name="Rectangle 8">
            <a:extLst>
              <a:ext uri="{FF2B5EF4-FFF2-40B4-BE49-F238E27FC236}">
                <a16:creationId xmlns:a16="http://schemas.microsoft.com/office/drawing/2014/main" id="{090DDBE9-CDB6-C026-61D9-F1B576DBE3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30425"/>
            <a:ext cx="7767638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el formato del texto de título</a:t>
            </a:r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4CCEEAC6-F698-D437-D173-2060CD3146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4838" cy="452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122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los formatos del texto del esquema</a:t>
            </a:r>
          </a:p>
          <a:p>
            <a:pPr lvl="1"/>
            <a:r>
              <a:rPr lang="en-GB" altLang="es-ES"/>
              <a:t>Segundo nivel del esquema</a:t>
            </a:r>
          </a:p>
          <a:p>
            <a:pPr lvl="2"/>
            <a:r>
              <a:rPr lang="en-GB" altLang="es-ES"/>
              <a:t>Tercer nivel del esquema</a:t>
            </a:r>
          </a:p>
          <a:p>
            <a:pPr lvl="3"/>
            <a:r>
              <a:rPr lang="en-GB" altLang="es-ES"/>
              <a:t>Cuarto nivel del esquema</a:t>
            </a:r>
          </a:p>
          <a:p>
            <a:pPr lvl="4"/>
            <a:r>
              <a:rPr lang="en-GB" altLang="es-ES"/>
              <a:t>Quinto nivel del esquema</a:t>
            </a:r>
          </a:p>
          <a:p>
            <a:pPr lvl="4"/>
            <a:r>
              <a:rPr lang="en-GB" altLang="es-ES"/>
              <a:t>Sexto nivel del esquema</a:t>
            </a:r>
          </a:p>
          <a:p>
            <a:pPr lvl="4"/>
            <a:r>
              <a:rPr lang="en-GB" altLang="es-ES"/>
              <a:t>Séptimo nivel del esquema</a:t>
            </a:r>
          </a:p>
          <a:p>
            <a:pPr lvl="4"/>
            <a:r>
              <a:rPr lang="en-GB" altLang="es-ES"/>
              <a:t>Octavo nivel del esquema</a:t>
            </a:r>
          </a:p>
          <a:p>
            <a:pPr lvl="4"/>
            <a:r>
              <a:rPr lang="en-GB" altLang="es-ES"/>
              <a:t>Noveno nivel del esquema</a:t>
            </a:r>
          </a:p>
        </p:txBody>
      </p:sp>
      <p:pic>
        <p:nvPicPr>
          <p:cNvPr id="1033" name="10 Imagen" descr="unidad01PIAC.jpg">
            <a:extLst>
              <a:ext uri="{FF2B5EF4-FFF2-40B4-BE49-F238E27FC236}">
                <a16:creationId xmlns:a16="http://schemas.microsoft.com/office/drawing/2014/main" id="{2F38904E-0733-05D2-3627-2EA70F4ED7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85813" y="0"/>
            <a:ext cx="3500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6">
            <a:extLst>
              <a:ext uri="{FF2B5EF4-FFF2-40B4-BE49-F238E27FC236}">
                <a16:creationId xmlns:a16="http://schemas.microsoft.com/office/drawing/2014/main" id="{8A976227-6CCA-F004-3B1C-F3601F97D88C}"/>
              </a:ext>
            </a:extLst>
          </p:cNvPr>
          <p:cNvSpPr/>
          <p:nvPr userDrawn="1"/>
        </p:nvSpPr>
        <p:spPr>
          <a:xfrm>
            <a:off x="3024188" y="6453188"/>
            <a:ext cx="1357312" cy="207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sz="75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© </a:t>
            </a:r>
            <a:r>
              <a:rPr lang="en-GB" sz="750" b="1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MACMILLAN Education</a:t>
            </a:r>
            <a:endParaRPr lang="en-GB" sz="750" dirty="0">
              <a:solidFill>
                <a:schemeClr val="bg1">
                  <a:lumMod val="50000"/>
                </a:schemeClr>
              </a:solidFill>
              <a:latin typeface="Arial" charset="0"/>
              <a:ea typeface="Microsoft YaHei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just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just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2pPr>
      <a:lvl3pPr marL="11430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</a:defRPr>
      </a:lvl3pPr>
      <a:lvl4pPr marL="16002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4pPr>
      <a:lvl5pPr marL="20574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>
            <a:extLst>
              <a:ext uri="{FF2B5EF4-FFF2-40B4-BE49-F238E27FC236}">
                <a16:creationId xmlns:a16="http://schemas.microsoft.com/office/drawing/2014/main" id="{1E26A316-C372-5221-997A-F020EB8E22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115888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051" name="Line 2">
            <a:extLst>
              <a:ext uri="{FF2B5EF4-FFF2-40B4-BE49-F238E27FC236}">
                <a16:creationId xmlns:a16="http://schemas.microsoft.com/office/drawing/2014/main" id="{C8B86413-05AD-9720-0D89-AC7DC70730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404813"/>
            <a:ext cx="3163887" cy="1587"/>
          </a:xfrm>
          <a:prstGeom prst="line">
            <a:avLst/>
          </a:prstGeom>
          <a:noFill/>
          <a:ln w="1908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D9D03EF3-26D2-4F4C-2256-08EAACB10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0" y="122238"/>
            <a:ext cx="3362325" cy="288925"/>
          </a:xfrm>
          <a:prstGeom prst="rect">
            <a:avLst/>
          </a:prstGeom>
          <a:solidFill>
            <a:srgbClr val="000080"/>
          </a:solidFill>
          <a:ln w="1908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7A4DCFAE-986E-578A-196A-0D93745CD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3" y="150813"/>
            <a:ext cx="12239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ts val="900"/>
              </a:spcBef>
              <a:buClrTx/>
              <a:buFontTx/>
              <a:buNone/>
              <a:defRPr/>
            </a:pPr>
            <a:r>
              <a:rPr lang="es-ES" altLang="es-ES" sz="800" b="1" dirty="0"/>
              <a:t>u n i d a d  1</a:t>
            </a:r>
          </a:p>
        </p:txBody>
      </p:sp>
      <p:pic>
        <p:nvPicPr>
          <p:cNvPr id="2054" name="Picture 5">
            <a:extLst>
              <a:ext uri="{FF2B5EF4-FFF2-40B4-BE49-F238E27FC236}">
                <a16:creationId xmlns:a16="http://schemas.microsoft.com/office/drawing/2014/main" id="{371407E4-CA84-ADC0-DC94-29F02AC9A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5563" y="6264275"/>
            <a:ext cx="1306512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5" name="Rectangle 8">
            <a:extLst>
              <a:ext uri="{FF2B5EF4-FFF2-40B4-BE49-F238E27FC236}">
                <a16:creationId xmlns:a16="http://schemas.microsoft.com/office/drawing/2014/main" id="{21CA2D57-5FA6-1C65-D135-5247FEDADB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987675" y="836613"/>
            <a:ext cx="5694363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el formato del texto de título</a:t>
            </a:r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E22A723A-D6BA-BF9E-CAA2-0E10784B2B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987675" y="1341438"/>
            <a:ext cx="5694363" cy="489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/>
              <a:t>Pulse para editar los formatos del texto del esquema</a:t>
            </a:r>
          </a:p>
          <a:p>
            <a:pPr lvl="1"/>
            <a:r>
              <a:rPr lang="en-GB" altLang="es-ES"/>
              <a:t>Segundo nivel del esquema</a:t>
            </a:r>
          </a:p>
          <a:p>
            <a:pPr lvl="2"/>
            <a:r>
              <a:rPr lang="en-GB" altLang="es-ES"/>
              <a:t>Tercer nivel del esquema</a:t>
            </a:r>
          </a:p>
          <a:p>
            <a:pPr lvl="3"/>
            <a:r>
              <a:rPr lang="en-GB" altLang="es-ES"/>
              <a:t>Cuarto nivel del esquema</a:t>
            </a:r>
          </a:p>
          <a:p>
            <a:pPr lvl="4"/>
            <a:r>
              <a:rPr lang="en-GB" altLang="es-ES"/>
              <a:t>Quinto nivel del esquema</a:t>
            </a:r>
          </a:p>
          <a:p>
            <a:pPr lvl="4"/>
            <a:r>
              <a:rPr lang="en-GB" altLang="es-ES"/>
              <a:t>Sexto nivel del esquema</a:t>
            </a:r>
          </a:p>
          <a:p>
            <a:pPr lvl="4"/>
            <a:r>
              <a:rPr lang="en-GB" altLang="es-ES"/>
              <a:t>Séptimo nivel del esquema</a:t>
            </a:r>
          </a:p>
          <a:p>
            <a:pPr lvl="4"/>
            <a:r>
              <a:rPr lang="en-GB" altLang="es-ES"/>
              <a:t>Octavo nivel del esquema</a:t>
            </a:r>
          </a:p>
          <a:p>
            <a:pPr lvl="4"/>
            <a:r>
              <a:rPr lang="en-GB" altLang="es-ES"/>
              <a:t>Noveno nivel del esquema</a:t>
            </a:r>
          </a:p>
        </p:txBody>
      </p:sp>
      <p:pic>
        <p:nvPicPr>
          <p:cNvPr id="2057" name="11 Imagen" descr="unidad01PIAC.jpg">
            <a:extLst>
              <a:ext uri="{FF2B5EF4-FFF2-40B4-BE49-F238E27FC236}">
                <a16:creationId xmlns:a16="http://schemas.microsoft.com/office/drawing/2014/main" id="{BCC1B362-4881-6B66-D7DB-35FB53198AB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85813" y="0"/>
            <a:ext cx="3500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6">
            <a:extLst>
              <a:ext uri="{FF2B5EF4-FFF2-40B4-BE49-F238E27FC236}">
                <a16:creationId xmlns:a16="http://schemas.microsoft.com/office/drawing/2014/main" id="{FC683BB1-0B4A-CD14-5DD8-F84EB215AD6E}"/>
              </a:ext>
            </a:extLst>
          </p:cNvPr>
          <p:cNvSpPr/>
          <p:nvPr userDrawn="1"/>
        </p:nvSpPr>
        <p:spPr>
          <a:xfrm>
            <a:off x="3024188" y="6453188"/>
            <a:ext cx="1357312" cy="207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 sz="75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© </a:t>
            </a:r>
            <a:r>
              <a:rPr lang="en-GB" sz="750" b="1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Microsoft YaHei" charset="-122"/>
              </a:rPr>
              <a:t>MACMILLAN Education</a:t>
            </a:r>
            <a:endParaRPr lang="en-GB" sz="750" dirty="0">
              <a:solidFill>
                <a:schemeClr val="bg1">
                  <a:lumMod val="50000"/>
                </a:schemeClr>
              </a:solidFill>
              <a:latin typeface="Arial" charset="0"/>
              <a:ea typeface="Microsoft YaHei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just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just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2pPr>
      <a:lvl3pPr marL="11430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1400">
          <a:solidFill>
            <a:srgbClr val="000000"/>
          </a:solidFill>
          <a:latin typeface="+mn-lt"/>
          <a:ea typeface="+mn-ea"/>
        </a:defRPr>
      </a:lvl3pPr>
      <a:lvl4pPr marL="16002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1400">
          <a:solidFill>
            <a:srgbClr val="000000"/>
          </a:solidFill>
          <a:latin typeface="+mn-lt"/>
          <a:ea typeface="+mn-ea"/>
        </a:defRPr>
      </a:lvl4pPr>
      <a:lvl5pPr marL="2057400" indent="-228600" algn="just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just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22A37D76-CEB0-E2FF-AE16-14735833D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2971800"/>
            <a:ext cx="6118225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altLang="es-ES" sz="3200" b="1" dirty="0"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</a:rPr>
              <a:t>La actividad económica y el patrimonio empresarial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D12FE31C-DADE-6AE0-5A8F-0DD01D5FE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7225" y="1944688"/>
            <a:ext cx="904875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>
            <a:spAutoFit/>
          </a:bodyPr>
          <a:lstStyle/>
          <a:p>
            <a:pPr algn="r" eaLnBrk="1" hangingPunct="1">
              <a:spcBef>
                <a:spcPct val="50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altLang="es-ES" sz="1200" b="1" dirty="0">
                <a:solidFill>
                  <a:srgbClr val="000080"/>
                </a:solidFill>
                <a:latin typeface="Arial" charset="0"/>
                <a:ea typeface="+mn-ea"/>
              </a:rPr>
              <a:t>u n i d a d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490C32E-E9D0-8D40-6F76-E081F3B10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9700" y="1700213"/>
            <a:ext cx="746125" cy="1309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5000" rIns="90000" bIns="45000">
            <a:spAutoFit/>
          </a:bodyPr>
          <a:lstStyle/>
          <a:p>
            <a:pPr eaLnBrk="1" hangingPunct="1">
              <a:spcBef>
                <a:spcPct val="50000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s-ES" altLang="es-ES" sz="8000" b="1" dirty="0">
                <a:solidFill>
                  <a:srgbClr val="0066FF"/>
                </a:solidFill>
                <a:latin typeface="Arial" charset="0"/>
                <a:ea typeface="+mn-ea"/>
              </a:rPr>
              <a:t>1</a:t>
            </a:r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B2CC05C3-9235-5F32-AAA8-E98F38904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5475" y="188913"/>
            <a:ext cx="827088" cy="144462"/>
          </a:xfrm>
          <a:prstGeom prst="rect">
            <a:avLst/>
          </a:prstGeom>
          <a:solidFill>
            <a:srgbClr val="000080"/>
          </a:solidFill>
          <a:ln w="9360">
            <a:solidFill>
              <a:srgbClr val="000080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>
            <a:extLst>
              <a:ext uri="{FF2B5EF4-FFF2-40B4-BE49-F238E27FC236}">
                <a16:creationId xmlns:a16="http://schemas.microsoft.com/office/drawing/2014/main" id="{E373F9BC-EE60-788B-0838-8BBA969A5A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98800" y="882650"/>
            <a:ext cx="5699125" cy="360363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es-ES" b="1">
                <a:solidFill>
                  <a:srgbClr val="000080"/>
                </a:solidFill>
              </a:rPr>
              <a:t>Balance de situación</a:t>
            </a:r>
          </a:p>
        </p:txBody>
      </p:sp>
      <p:sp>
        <p:nvSpPr>
          <p:cNvPr id="23555" name="Rectangle 9">
            <a:extLst>
              <a:ext uri="{FF2B5EF4-FFF2-40B4-BE49-F238E27FC236}">
                <a16:creationId xmlns:a16="http://schemas.microsoft.com/office/drawing/2014/main" id="{D6FA735B-2B2B-5C56-BEB2-0AF913264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0" y="1401763"/>
            <a:ext cx="5940425" cy="109696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es-ES" altLang="es-ES" sz="1400">
                <a:solidFill>
                  <a:schemeClr val="tx1"/>
                </a:solidFill>
              </a:rPr>
              <a:t>El </a:t>
            </a:r>
            <a:r>
              <a:rPr lang="es-ES" altLang="es-ES" sz="1400" b="1">
                <a:solidFill>
                  <a:schemeClr val="tx1"/>
                </a:solidFill>
              </a:rPr>
              <a:t>Balance de situación </a:t>
            </a:r>
            <a:r>
              <a:rPr lang="es-ES" altLang="es-ES" sz="1400">
                <a:solidFill>
                  <a:schemeClr val="tx1"/>
                </a:solidFill>
              </a:rPr>
              <a:t>es un documento contable en el que se presentan los elementos patrimoniales que componen el patrimonio de la empresa agrupados en masas y submasas patrimoniales que informan de la situación económico-financiera de la empresa.</a:t>
            </a:r>
            <a:endParaRPr lang="es-ES" altLang="es-ES" sz="1300">
              <a:solidFill>
                <a:schemeClr val="tx1"/>
              </a:solidFill>
            </a:endParaRPr>
          </a:p>
        </p:txBody>
      </p:sp>
      <p:pic>
        <p:nvPicPr>
          <p:cNvPr id="23556" name="Picture 2">
            <a:extLst>
              <a:ext uri="{FF2B5EF4-FFF2-40B4-BE49-F238E27FC236}">
                <a16:creationId xmlns:a16="http://schemas.microsoft.com/office/drawing/2014/main" id="{66C99543-B930-73CF-0A25-A68AA43BC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814638"/>
            <a:ext cx="5800725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4 Imagen" descr="tema 1.jpg">
            <a:extLst>
              <a:ext uri="{FF2B5EF4-FFF2-40B4-BE49-F238E27FC236}">
                <a16:creationId xmlns:a16="http://schemas.microsoft.com/office/drawing/2014/main" id="{16F11706-7202-2961-B49D-DC053AF48B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81013"/>
            <a:ext cx="4391025" cy="578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8D1E25AA-83C5-147E-2BF4-2480E042D2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54350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es-ES" b="1">
                <a:solidFill>
                  <a:srgbClr val="000080"/>
                </a:solidFill>
              </a:rPr>
              <a:t>La actividad económica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96DD6F64-F08D-A51C-AACB-2CDF1D5E4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1420813"/>
            <a:ext cx="5940425" cy="736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 lim="800000"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just"/>
            <a:r>
              <a:rPr lang="es-ES" altLang="es-ES" sz="1400">
                <a:solidFill>
                  <a:schemeClr val="tx1"/>
                </a:solidFill>
              </a:rPr>
              <a:t>La </a:t>
            </a:r>
            <a:r>
              <a:rPr lang="es-ES" altLang="es-ES" sz="1400" b="1">
                <a:solidFill>
                  <a:schemeClr val="tx1"/>
                </a:solidFill>
              </a:rPr>
              <a:t>actividad económica </a:t>
            </a:r>
            <a:r>
              <a:rPr lang="es-ES" altLang="es-ES" sz="1400">
                <a:solidFill>
                  <a:schemeClr val="tx1"/>
                </a:solidFill>
              </a:rPr>
              <a:t>es la facultad que tiene el ser humano para producir y distribuir bienes y prestar servicios capaces de satisfacer sus necesidades con los recursos limitados de que dispone.</a:t>
            </a:r>
            <a:endParaRPr lang="es-ES" altLang="es-ES" sz="1300">
              <a:solidFill>
                <a:schemeClr val="tx1"/>
              </a:solidFill>
            </a:endParaRPr>
          </a:p>
        </p:txBody>
      </p:sp>
      <p:pic>
        <p:nvPicPr>
          <p:cNvPr id="9220" name="5 Imagen" descr="sujetos.jpg">
            <a:extLst>
              <a:ext uri="{FF2B5EF4-FFF2-40B4-BE49-F238E27FC236}">
                <a16:creationId xmlns:a16="http://schemas.microsoft.com/office/drawing/2014/main" id="{5AF790A8-48A9-150D-7FD7-5584D00C60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588" y="2381250"/>
            <a:ext cx="2406650" cy="202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2">
            <a:extLst>
              <a:ext uri="{FF2B5EF4-FFF2-40B4-BE49-F238E27FC236}">
                <a16:creationId xmlns:a16="http://schemas.microsoft.com/office/drawing/2014/main" id="{16F97331-6B67-4857-7F6D-ED03EBBF9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3700" y="4627563"/>
            <a:ext cx="5940425" cy="9525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 lim="800000"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just"/>
            <a:r>
              <a:rPr lang="es-ES" altLang="es-ES" sz="1400">
                <a:solidFill>
                  <a:schemeClr val="tx1"/>
                </a:solidFill>
              </a:rPr>
              <a:t>La </a:t>
            </a:r>
            <a:r>
              <a:rPr lang="es-ES" altLang="es-ES" sz="1400" b="1">
                <a:solidFill>
                  <a:schemeClr val="tx1"/>
                </a:solidFill>
              </a:rPr>
              <a:t>empresa </a:t>
            </a:r>
            <a:r>
              <a:rPr lang="es-ES" altLang="es-ES" sz="1400">
                <a:solidFill>
                  <a:schemeClr val="tx1"/>
                </a:solidFill>
              </a:rPr>
              <a:t>es la unión de los elementos humanos, los bienes materiales y las capacidades técnicas y financieras para la producción de bienes y la prestación de servicios que satisfagan las necesidades humanas, con el fin de obtener el máximo beneficio.</a:t>
            </a:r>
            <a:endParaRPr lang="es-ES" altLang="es-ES" sz="1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>
            <a:extLst>
              <a:ext uri="{FF2B5EF4-FFF2-40B4-BE49-F238E27FC236}">
                <a16:creationId xmlns:a16="http://schemas.microsoft.com/office/drawing/2014/main" id="{9D505DCB-16C9-5574-4D88-5ADB2360D2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1347" y="836712"/>
            <a:ext cx="5699125" cy="360363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es-ES" b="1" dirty="0">
                <a:solidFill>
                  <a:srgbClr val="000080"/>
                </a:solidFill>
              </a:rPr>
              <a:t>La actividad económica</a:t>
            </a:r>
          </a:p>
        </p:txBody>
      </p:sp>
      <p:graphicFrame>
        <p:nvGraphicFramePr>
          <p:cNvPr id="4" name="3 Tabla">
            <a:extLst>
              <a:ext uri="{FF2B5EF4-FFF2-40B4-BE49-F238E27FC236}">
                <a16:creationId xmlns:a16="http://schemas.microsoft.com/office/drawing/2014/main" id="{FF07AF4D-E1C4-02F4-FE6F-443CDCB9C2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884013"/>
              </p:ext>
            </p:extLst>
          </p:nvPr>
        </p:nvGraphicFramePr>
        <p:xfrm>
          <a:off x="3073160" y="1283324"/>
          <a:ext cx="5699125" cy="4593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0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8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626">
                <a:tc gridSpan="2"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Clasificación de la empresa</a:t>
                      </a:r>
                    </a:p>
                  </a:txBody>
                  <a:tcPr marT="45717" marB="45717" anchor="ctr">
                    <a:solidFill>
                      <a:srgbClr val="056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922">
                <a:tc>
                  <a:txBody>
                    <a:bodyPr/>
                    <a:lstStyle/>
                    <a:p>
                      <a:r>
                        <a:rPr lang="es-ES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Según la 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actividad económica</a:t>
                      </a:r>
                      <a:endParaRPr lang="es-ES" sz="1200" dirty="0"/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Del sector primario</a:t>
                      </a:r>
                    </a:p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Del sector secundario</a:t>
                      </a:r>
                    </a:p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Del sector terciario</a:t>
                      </a:r>
                      <a:endParaRPr lang="es-ES" sz="1200" b="0" dirty="0"/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936">
                <a:tc>
                  <a:txBody>
                    <a:bodyPr/>
                    <a:lstStyle/>
                    <a:p>
                      <a:r>
                        <a:rPr lang="es-ES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Según su 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tamaño</a:t>
                      </a:r>
                      <a:endParaRPr lang="es-ES" sz="1200" dirty="0"/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Grandes empresas</a:t>
                      </a:r>
                    </a:p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Medianas empresas</a:t>
                      </a:r>
                    </a:p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Pequeñas empresas</a:t>
                      </a:r>
                    </a:p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Microempresas</a:t>
                      </a:r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9078">
                <a:tc>
                  <a:txBody>
                    <a:bodyPr/>
                    <a:lstStyle/>
                    <a:p>
                      <a:r>
                        <a:rPr lang="es-ES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Según su 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ámbito de actuación</a:t>
                      </a:r>
                      <a:endParaRPr lang="es-ES" sz="1200" dirty="0"/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Locales                   • Internacionales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Provinciales            • Multinacionales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Regionales             • Globales</a:t>
                      </a:r>
                    </a:p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Nacionales</a:t>
                      </a:r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s-ES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Según su 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 jurídica</a:t>
                      </a:r>
                      <a:endParaRPr lang="es-ES" sz="1200" dirty="0"/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Personas físicas </a:t>
                      </a:r>
                    </a:p>
                    <a:p>
                      <a:pPr marL="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Personas jurídicas</a:t>
                      </a:r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6942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Según su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sociedad mercantil especial</a:t>
                      </a:r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8900" lvl="0" indent="-8890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responsabilidad limitada laboral y sociedad anónima</a:t>
                      </a:r>
                    </a:p>
                    <a:p>
                      <a:pPr marL="88900" lvl="0" indent="-8890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Cooperativa</a:t>
                      </a:r>
                    </a:p>
                    <a:p>
                      <a:pPr marL="88900" lvl="0" indent="-88900" algn="l" defTabSz="9144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Agrupación de interés económico</a:t>
                      </a:r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363289"/>
                  </a:ext>
                </a:extLst>
              </a:tr>
              <a:tr h="664068">
                <a:tc>
                  <a:txBody>
                    <a:bodyPr/>
                    <a:lstStyle/>
                    <a:p>
                      <a:r>
                        <a:rPr lang="es-ES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Según la 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propiedad del capital</a:t>
                      </a:r>
                      <a:endParaRPr lang="es-ES" sz="1200" dirty="0"/>
                    </a:p>
                  </a:txBody>
                  <a:tcPr marT="45717" marB="45717" anchor="ctr">
                    <a:solidFill>
                      <a:srgbClr val="0564FA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Empresas privadas</a:t>
                      </a:r>
                    </a:p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Empresa pública</a:t>
                      </a:r>
                    </a:p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Empresa mixta</a:t>
                      </a:r>
                    </a:p>
                  </a:txBody>
                  <a:tcPr marT="45717" marB="45717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:a16="http://schemas.microsoft.com/office/drawing/2014/main" id="{7ED7F335-4EA2-E493-52BA-28BB287542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08325" y="83026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es-ES" b="1">
                <a:solidFill>
                  <a:srgbClr val="000080"/>
                </a:solidFill>
              </a:rPr>
              <a:t>La actividad empresarial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B8D8B598-A151-C78F-0FC5-13D160441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1381125"/>
            <a:ext cx="5940425" cy="9525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 lim="800000"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 algn="just"/>
            <a:r>
              <a:rPr lang="es-ES" altLang="es-ES" sz="1400">
                <a:solidFill>
                  <a:schemeClr val="tx1"/>
                </a:solidFill>
              </a:rPr>
              <a:t>La </a:t>
            </a:r>
            <a:r>
              <a:rPr lang="es-ES" altLang="es-ES" sz="1400" b="1">
                <a:solidFill>
                  <a:schemeClr val="tx1"/>
                </a:solidFill>
              </a:rPr>
              <a:t>actividad empresarial </a:t>
            </a:r>
            <a:r>
              <a:rPr lang="es-ES" altLang="es-ES" sz="1400">
                <a:solidFill>
                  <a:schemeClr val="tx1"/>
                </a:solidFill>
              </a:rPr>
              <a:t>es aquella que realiza la empresa con la finalidad no solo de obtener un beneficio sino también con un fin social, satisfaciendo la demanda de los consumidores con los bienes o servicios que fabrica o presta. </a:t>
            </a:r>
          </a:p>
        </p:txBody>
      </p:sp>
      <p:cxnSp>
        <p:nvCxnSpPr>
          <p:cNvPr id="4" name="3 Conector recto">
            <a:extLst>
              <a:ext uri="{FF2B5EF4-FFF2-40B4-BE49-F238E27FC236}">
                <a16:creationId xmlns:a16="http://schemas.microsoft.com/office/drawing/2014/main" id="{0D047A95-A0BB-D4A3-39A6-CB4D7ADC6F94}"/>
              </a:ext>
            </a:extLst>
          </p:cNvPr>
          <p:cNvCxnSpPr>
            <a:stCxn id="13315" idx="2"/>
          </p:cNvCxnSpPr>
          <p:nvPr/>
        </p:nvCxnSpPr>
        <p:spPr>
          <a:xfrm flipH="1">
            <a:off x="4535488" y="2333625"/>
            <a:ext cx="1422400" cy="995363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>
            <a:extLst>
              <a:ext uri="{FF2B5EF4-FFF2-40B4-BE49-F238E27FC236}">
                <a16:creationId xmlns:a16="http://schemas.microsoft.com/office/drawing/2014/main" id="{64B69A6F-2520-1A53-910E-80353F05D7DB}"/>
              </a:ext>
            </a:extLst>
          </p:cNvPr>
          <p:cNvCxnSpPr>
            <a:stCxn id="13315" idx="2"/>
          </p:cNvCxnSpPr>
          <p:nvPr/>
        </p:nvCxnSpPr>
        <p:spPr>
          <a:xfrm>
            <a:off x="5957888" y="2333625"/>
            <a:ext cx="1268412" cy="995363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Rectángulo">
            <a:extLst>
              <a:ext uri="{FF2B5EF4-FFF2-40B4-BE49-F238E27FC236}">
                <a16:creationId xmlns:a16="http://schemas.microsoft.com/office/drawing/2014/main" id="{40ACA267-98A0-E573-0D8A-AA1982C59D74}"/>
              </a:ext>
            </a:extLst>
          </p:cNvPr>
          <p:cNvSpPr/>
          <p:nvPr/>
        </p:nvSpPr>
        <p:spPr>
          <a:xfrm>
            <a:off x="3684588" y="3328988"/>
            <a:ext cx="1800225" cy="612775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600" dirty="0"/>
              <a:t>Financiación propia</a:t>
            </a:r>
          </a:p>
        </p:txBody>
      </p:sp>
      <p:sp>
        <p:nvSpPr>
          <p:cNvPr id="7" name="6 Rectángulo">
            <a:extLst>
              <a:ext uri="{FF2B5EF4-FFF2-40B4-BE49-F238E27FC236}">
                <a16:creationId xmlns:a16="http://schemas.microsoft.com/office/drawing/2014/main" id="{CA086C67-241C-E941-559D-35F952FE61B4}"/>
              </a:ext>
            </a:extLst>
          </p:cNvPr>
          <p:cNvSpPr/>
          <p:nvPr/>
        </p:nvSpPr>
        <p:spPr>
          <a:xfrm>
            <a:off x="6350000" y="3328988"/>
            <a:ext cx="1800225" cy="612775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600" dirty="0"/>
              <a:t>Financiación ajena</a:t>
            </a:r>
          </a:p>
        </p:txBody>
      </p:sp>
      <p:sp>
        <p:nvSpPr>
          <p:cNvPr id="13320" name="Rectangle 9">
            <a:extLst>
              <a:ext uri="{FF2B5EF4-FFF2-40B4-BE49-F238E27FC236}">
                <a16:creationId xmlns:a16="http://schemas.microsoft.com/office/drawing/2014/main" id="{AC5A1705-77EE-1309-E428-72B05DA41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325" y="4652963"/>
            <a:ext cx="5699125" cy="1106487"/>
          </a:xfrm>
          <a:prstGeom prst="rect">
            <a:avLst/>
          </a:prstGeom>
          <a:solidFill>
            <a:srgbClr val="0564FA">
              <a:alpha val="50195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altLang="es-ES"/>
              <a:t>Ingresos − Gastos = Beneficio o Pérdida</a:t>
            </a:r>
            <a:endParaRPr lang="es-ES" altLang="es-ES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>
            <a:extLst>
              <a:ext uri="{FF2B5EF4-FFF2-40B4-BE49-F238E27FC236}">
                <a16:creationId xmlns:a16="http://schemas.microsoft.com/office/drawing/2014/main" id="{9B595257-BAB2-87A7-57E1-CE1FD5666D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03563" y="835025"/>
            <a:ext cx="5699125" cy="360363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es-ES" b="1">
                <a:solidFill>
                  <a:srgbClr val="000080"/>
                </a:solidFill>
              </a:rPr>
              <a:t>La contabilidad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A15EF245-833E-40A0-78B8-7758CC5E8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1325" y="1252538"/>
            <a:ext cx="5938838" cy="1004887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>
              <a:defRPr/>
            </a:pPr>
            <a:r>
              <a:rPr lang="es-ES" sz="1400" dirty="0">
                <a:solidFill>
                  <a:schemeClr val="tx1"/>
                </a:solidFill>
                <a:latin typeface="+mj-lt"/>
                <a:ea typeface="Microsoft YaHei" charset="-122"/>
              </a:rPr>
              <a:t>La </a:t>
            </a:r>
            <a:r>
              <a:rPr lang="es-ES" sz="1400" b="1" dirty="0">
                <a:solidFill>
                  <a:schemeClr val="tx1"/>
                </a:solidFill>
                <a:latin typeface="+mj-lt"/>
                <a:ea typeface="Microsoft YaHei" charset="-122"/>
              </a:rPr>
              <a:t>contabilidad </a:t>
            </a:r>
            <a:r>
              <a:rPr lang="es-ES" sz="1400" dirty="0">
                <a:solidFill>
                  <a:schemeClr val="tx1"/>
                </a:solidFill>
                <a:latin typeface="+mj-lt"/>
                <a:ea typeface="Microsoft YaHei" charset="-122"/>
              </a:rPr>
              <a:t>es la ciencia que, siguiendo unas normas específicas, se encarga de registrar, representar, sintetizar y medir el patrimonio de una empresa con el fin de interpretar sus resultados y conocer su situación económica y financiera para informar a terceros.</a:t>
            </a:r>
            <a:endParaRPr lang="es-ES" altLang="es-ES" sz="1300" dirty="0">
              <a:solidFill>
                <a:schemeClr val="tx1"/>
              </a:solidFill>
              <a:latin typeface="+mj-lt"/>
              <a:ea typeface="Microsoft YaHei" charset="-122"/>
            </a:endParaRPr>
          </a:p>
        </p:txBody>
      </p:sp>
      <p:sp>
        <p:nvSpPr>
          <p:cNvPr id="5" name="4 Llamada de flecha hacia abajo">
            <a:extLst>
              <a:ext uri="{FF2B5EF4-FFF2-40B4-BE49-F238E27FC236}">
                <a16:creationId xmlns:a16="http://schemas.microsoft.com/office/drawing/2014/main" id="{DC10B200-ED8D-251D-0145-5463834688B7}"/>
              </a:ext>
            </a:extLst>
          </p:cNvPr>
          <p:cNvSpPr/>
          <p:nvPr/>
        </p:nvSpPr>
        <p:spPr>
          <a:xfrm>
            <a:off x="3111500" y="2406650"/>
            <a:ext cx="5676900" cy="611188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52172"/>
            </a:avLst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400" b="1" dirty="0">
                <a:solidFill>
                  <a:schemeClr val="bg1"/>
                </a:solidFill>
                <a:latin typeface="+mj-lt"/>
              </a:rPr>
              <a:t>Finalidad de la contabilidad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85912C7-E85C-3674-7EEA-A10D29F79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3" y="3090413"/>
            <a:ext cx="5699125" cy="360363"/>
          </a:xfrm>
          <a:prstGeom prst="rect">
            <a:avLst/>
          </a:prstGeom>
          <a:solidFill>
            <a:srgbClr val="0564FA">
              <a:alpha val="50000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s-ES" sz="1300" dirty="0">
                <a:solidFill>
                  <a:schemeClr val="tx1"/>
                </a:solidFill>
                <a:latin typeface="+mj-lt"/>
                <a:ea typeface="Microsoft YaHei" charset="-122"/>
              </a:rPr>
              <a:t>Mostrar la situación patrimonial al inicio del ejercicio económico</a:t>
            </a:r>
            <a:endParaRPr lang="es-ES" altLang="es-ES" sz="1300" dirty="0">
              <a:solidFill>
                <a:schemeClr val="tx1"/>
              </a:solidFill>
              <a:latin typeface="+mj-lt"/>
              <a:ea typeface="Microsoft YaHei" charset="-122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668E371-6319-F5F5-9B4F-FC46A1714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050" y="3536322"/>
            <a:ext cx="5735727" cy="475380"/>
          </a:xfrm>
          <a:prstGeom prst="rect">
            <a:avLst/>
          </a:prstGeom>
          <a:solidFill>
            <a:srgbClr val="0564FA">
              <a:alpha val="50000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s-ES" sz="1300">
                <a:solidFill>
                  <a:schemeClr val="tx1"/>
                </a:solidFill>
                <a:latin typeface="+mj-lt"/>
                <a:ea typeface="Microsoft YaHei" charset="-122"/>
              </a:rPr>
              <a:t>Ofrecer información de las variaciones del patrimonio a lo largo del ejercicio económico</a:t>
            </a:r>
            <a:endParaRPr lang="es-ES" altLang="es-ES" sz="1300">
              <a:solidFill>
                <a:schemeClr val="tx1"/>
              </a:solidFill>
              <a:latin typeface="+mj-lt"/>
              <a:ea typeface="Microsoft YaHei" charset="-122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BAED46AA-7FF8-EDD7-4B69-1DC5CE46BA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050" y="4111625"/>
            <a:ext cx="5699125" cy="360363"/>
          </a:xfrm>
          <a:prstGeom prst="rect">
            <a:avLst/>
          </a:prstGeom>
          <a:solidFill>
            <a:srgbClr val="0564FA">
              <a:alpha val="50000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s-ES" sz="1300" dirty="0">
                <a:solidFill>
                  <a:schemeClr val="tx1"/>
                </a:solidFill>
                <a:latin typeface="+mj-lt"/>
                <a:ea typeface="Microsoft YaHei" charset="-122"/>
              </a:rPr>
              <a:t>Determinar el beneficio o pérdida del ejercicio económico</a:t>
            </a:r>
            <a:endParaRPr lang="es-ES" altLang="es-ES" sz="1300" dirty="0">
              <a:solidFill>
                <a:schemeClr val="tx1"/>
              </a:solidFill>
              <a:latin typeface="+mj-lt"/>
              <a:ea typeface="Microsoft YaHei" charset="-122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03AC1BF9-491E-98F1-C093-54D9804A1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050" y="4586288"/>
            <a:ext cx="5684748" cy="489758"/>
          </a:xfrm>
          <a:prstGeom prst="rect">
            <a:avLst/>
          </a:prstGeom>
          <a:solidFill>
            <a:srgbClr val="0564FA">
              <a:alpha val="50000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s-ES" sz="1300" dirty="0">
                <a:solidFill>
                  <a:schemeClr val="tx1"/>
                </a:solidFill>
                <a:latin typeface="+mj-lt"/>
                <a:ea typeface="Microsoft YaHei" charset="-122"/>
              </a:rPr>
              <a:t>Informar de la situación económica y financiera al finalizar el ejercicio económico</a:t>
            </a:r>
            <a:endParaRPr lang="es-ES" altLang="es-ES" sz="1300" b="1" dirty="0">
              <a:solidFill>
                <a:schemeClr val="tx1"/>
              </a:solidFill>
              <a:latin typeface="+mj-lt"/>
              <a:ea typeface="Microsoft YaHei" charset="-122"/>
            </a:endParaRPr>
          </a:p>
        </p:txBody>
      </p:sp>
      <p:sp>
        <p:nvSpPr>
          <p:cNvPr id="10" name="51 CuadroTexto">
            <a:extLst>
              <a:ext uri="{FF2B5EF4-FFF2-40B4-BE49-F238E27FC236}">
                <a16:creationId xmlns:a16="http://schemas.microsoft.com/office/drawing/2014/main" id="{68F0F064-A823-33C3-6223-71CB515F8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3100" y="5492750"/>
            <a:ext cx="1595438" cy="492125"/>
          </a:xfrm>
          <a:prstGeom prst="rect">
            <a:avLst/>
          </a:prstGeom>
          <a:solidFill>
            <a:srgbClr val="0564FA"/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ES" altLang="es-ES" sz="1300" b="1" dirty="0">
                <a:latin typeface="+mj-lt"/>
                <a:ea typeface="Microsoft YaHei" charset="-122"/>
                <a:cs typeface="Arial" charset="0"/>
              </a:rPr>
              <a:t>Tipos de contabilidad</a:t>
            </a:r>
          </a:p>
        </p:txBody>
      </p:sp>
      <p:cxnSp>
        <p:nvCxnSpPr>
          <p:cNvPr id="11" name="10 Conector recto">
            <a:extLst>
              <a:ext uri="{FF2B5EF4-FFF2-40B4-BE49-F238E27FC236}">
                <a16:creationId xmlns:a16="http://schemas.microsoft.com/office/drawing/2014/main" id="{FF88079B-FDF5-394F-54F3-DBDA28549E9A}"/>
              </a:ext>
            </a:extLst>
          </p:cNvPr>
          <p:cNvCxnSpPr/>
          <p:nvPr/>
        </p:nvCxnSpPr>
        <p:spPr>
          <a:xfrm>
            <a:off x="4808538" y="5727700"/>
            <a:ext cx="182562" cy="1588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51 CuadroTexto">
            <a:extLst>
              <a:ext uri="{FF2B5EF4-FFF2-40B4-BE49-F238E27FC236}">
                <a16:creationId xmlns:a16="http://schemas.microsoft.com/office/drawing/2014/main" id="{3FDFA3F2-C828-0094-32CC-86953330B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1100" y="5356225"/>
            <a:ext cx="3736975" cy="738188"/>
          </a:xfrm>
          <a:prstGeom prst="rect">
            <a:avLst/>
          </a:prstGeom>
          <a:solidFill>
            <a:srgbClr val="0564FA">
              <a:alpha val="25000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>
              <a:buFont typeface="Arial" panose="020B0604020202020204" pitchFamily="34" charset="0"/>
              <a:buChar char="•"/>
              <a:defRPr/>
            </a:pPr>
            <a:r>
              <a:rPr lang="es-ES" sz="1400" dirty="0">
                <a:solidFill>
                  <a:schemeClr val="tx1"/>
                </a:solidFill>
                <a:latin typeface="+mj-lt"/>
                <a:ea typeface="Microsoft YaHei" charset="-122"/>
              </a:rPr>
              <a:t>Contabilidad financiera o general</a:t>
            </a:r>
          </a:p>
          <a:p>
            <a:pPr marL="176213" indent="-176213">
              <a:buFont typeface="Arial" panose="020B0604020202020204" pitchFamily="34" charset="0"/>
              <a:buChar char="•"/>
              <a:defRPr/>
            </a:pPr>
            <a:r>
              <a:rPr lang="es-ES" sz="1400" dirty="0">
                <a:solidFill>
                  <a:schemeClr val="tx1"/>
                </a:solidFill>
                <a:latin typeface="+mj-lt"/>
                <a:ea typeface="Microsoft YaHei" charset="-122"/>
              </a:rPr>
              <a:t>Contabilidad de costes o analítica</a:t>
            </a:r>
          </a:p>
          <a:p>
            <a:pPr marL="176213" indent="-176213">
              <a:buFont typeface="Arial" panose="020B0604020202020204" pitchFamily="34" charset="0"/>
              <a:buChar char="•"/>
              <a:defRPr/>
            </a:pPr>
            <a:r>
              <a:rPr lang="es-ES" sz="1400" dirty="0">
                <a:solidFill>
                  <a:schemeClr val="tx1"/>
                </a:solidFill>
                <a:latin typeface="+mj-lt"/>
                <a:ea typeface="Microsoft YaHei" charset="-122"/>
              </a:rPr>
              <a:t>Contabilidad de sociedades</a:t>
            </a:r>
            <a:endParaRPr lang="es-ES" altLang="es-ES" sz="1300" dirty="0">
              <a:solidFill>
                <a:schemeClr val="tx1"/>
              </a:solidFill>
              <a:latin typeface="+mj-lt"/>
              <a:ea typeface="Microsoft YaHei" charset="-122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>
            <a:extLst>
              <a:ext uri="{FF2B5EF4-FFF2-40B4-BE49-F238E27FC236}">
                <a16:creationId xmlns:a16="http://schemas.microsoft.com/office/drawing/2014/main" id="{D5376A24-6E91-540B-22DA-79FBB8D03D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44838" y="803275"/>
            <a:ext cx="5699125" cy="360363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es-ES" b="1">
                <a:solidFill>
                  <a:srgbClr val="000080"/>
                </a:solidFill>
              </a:rPr>
              <a:t>El patrimonio empresarial</a:t>
            </a:r>
          </a:p>
        </p:txBody>
      </p:sp>
      <p:sp>
        <p:nvSpPr>
          <p:cNvPr id="17411" name="Rectangle 9">
            <a:extLst>
              <a:ext uri="{FF2B5EF4-FFF2-40B4-BE49-F238E27FC236}">
                <a16:creationId xmlns:a16="http://schemas.microsoft.com/office/drawing/2014/main" id="{8E7E7223-45D3-1859-A067-5DB305FC9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8" y="1263650"/>
            <a:ext cx="5940425" cy="985838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es-ES" altLang="es-ES" sz="1400">
                <a:solidFill>
                  <a:schemeClr val="tx1"/>
                </a:solidFill>
              </a:rPr>
              <a:t>El </a:t>
            </a:r>
            <a:r>
              <a:rPr lang="es-ES" altLang="es-ES" sz="1400" b="1">
                <a:solidFill>
                  <a:schemeClr val="tx1"/>
                </a:solidFill>
              </a:rPr>
              <a:t>patrimonio </a:t>
            </a:r>
            <a:r>
              <a:rPr lang="es-ES" altLang="es-ES" sz="1400">
                <a:solidFill>
                  <a:schemeClr val="tx1"/>
                </a:solidFill>
              </a:rPr>
              <a:t>de la empresa es el conjunto de bienes, derechos y obligaciones, debidamente valorados, con los que cuenta la empresa para el desarrollo de su actividad y que constituyen los medios económicos y financieros para conseguir sus objetivos.</a:t>
            </a:r>
            <a:endParaRPr lang="es-ES" altLang="es-ES" sz="1300">
              <a:solidFill>
                <a:schemeClr val="tx1"/>
              </a:solidFill>
            </a:endParaRPr>
          </a:p>
        </p:txBody>
      </p:sp>
      <p:graphicFrame>
        <p:nvGraphicFramePr>
          <p:cNvPr id="5" name="4 Tabla">
            <a:extLst>
              <a:ext uri="{FF2B5EF4-FFF2-40B4-BE49-F238E27FC236}">
                <a16:creationId xmlns:a16="http://schemas.microsoft.com/office/drawing/2014/main" id="{D2942177-6F73-FC97-750C-FC2089710C8C}"/>
              </a:ext>
            </a:extLst>
          </p:cNvPr>
          <p:cNvGraphicFramePr>
            <a:graphicFrameLocks noGrp="1"/>
          </p:cNvGraphicFramePr>
          <p:nvPr/>
        </p:nvGraphicFramePr>
        <p:xfrm>
          <a:off x="3144838" y="2349500"/>
          <a:ext cx="5699125" cy="3845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0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779">
                <a:tc gridSpan="2"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Elementos patrimoniales</a:t>
                      </a:r>
                    </a:p>
                  </a:txBody>
                  <a:tcPr marT="45712" marB="45712" anchor="ctr">
                    <a:solidFill>
                      <a:srgbClr val="0564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4698"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Bienes</a:t>
                      </a:r>
                      <a:endParaRPr lang="es-ES" sz="1400" dirty="0"/>
                    </a:p>
                  </a:txBody>
                  <a:tcPr marT="45712" marB="45712" anchor="ctr">
                    <a:solidFill>
                      <a:srgbClr val="0564FA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Terrenos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Edificios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Vehículos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Herramientas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Ordenadores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Dinero en efectivo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Dinero en bancos</a:t>
                      </a:r>
                      <a:endParaRPr lang="es-ES" sz="1400" b="0" dirty="0"/>
                    </a:p>
                  </a:txBody>
                  <a:tcPr marT="45712" marB="45712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724"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Derechos</a:t>
                      </a:r>
                      <a:endParaRPr lang="es-ES" sz="1400" dirty="0"/>
                    </a:p>
                  </a:txBody>
                  <a:tcPr marT="45712" marB="45712" anchor="ctr">
                    <a:solidFill>
                      <a:srgbClr val="0564FA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Facturas pendientes de cobro de nuestros clientes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Letras de cambio pendientes de cobro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Préstamos concedidos por la empresa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Programas informáticos (derecho de uso)</a:t>
                      </a:r>
                      <a:endParaRPr lang="es-ES" sz="14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2" marB="45712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724">
                <a:tc>
                  <a:txBody>
                    <a:bodyPr/>
                    <a:lstStyle/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Obligaciones</a:t>
                      </a:r>
                      <a:endParaRPr lang="es-ES" sz="1400" dirty="0"/>
                    </a:p>
                  </a:txBody>
                  <a:tcPr marT="45712" marB="45712" anchor="ctr">
                    <a:solidFill>
                      <a:srgbClr val="0564FA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-93663">
                        <a:tabLst>
                          <a:tab pos="269875" algn="l"/>
                        </a:tabLst>
                      </a:pPr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Facturas pendientes de pago a nuestros proveedores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Letras de cambio pendientes de pago</a:t>
                      </a:r>
                    </a:p>
                    <a:p>
                      <a:r>
                        <a:rPr lang="es-ES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− Préstamos bancarios</a:t>
                      </a:r>
                      <a:endParaRPr lang="es-ES" sz="14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2" marB="45712">
                    <a:solidFill>
                      <a:srgbClr val="0564FA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>
            <a:extLst>
              <a:ext uri="{FF2B5EF4-FFF2-40B4-BE49-F238E27FC236}">
                <a16:creationId xmlns:a16="http://schemas.microsoft.com/office/drawing/2014/main" id="{F7EFA249-30C5-63D3-BF09-67A5672506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78163" y="83661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es-ES" b="1">
                <a:solidFill>
                  <a:srgbClr val="000080"/>
                </a:solidFill>
              </a:rPr>
              <a:t>El patrimonio empresarial</a:t>
            </a:r>
          </a:p>
        </p:txBody>
      </p:sp>
      <p:sp>
        <p:nvSpPr>
          <p:cNvPr id="7" name="6 Llamada de flecha hacia abajo">
            <a:extLst>
              <a:ext uri="{FF2B5EF4-FFF2-40B4-BE49-F238E27FC236}">
                <a16:creationId xmlns:a16="http://schemas.microsoft.com/office/drawing/2014/main" id="{DD06D329-B3F0-95A6-3458-2EACA8EA61D2}"/>
              </a:ext>
            </a:extLst>
          </p:cNvPr>
          <p:cNvSpPr/>
          <p:nvPr/>
        </p:nvSpPr>
        <p:spPr>
          <a:xfrm>
            <a:off x="3100388" y="3781425"/>
            <a:ext cx="5676900" cy="611188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52172"/>
            </a:avLst>
          </a:prstGeom>
          <a:solidFill>
            <a:srgbClr val="0564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400" b="1" dirty="0"/>
              <a:t>Ecuación fundamental del patrimonio</a:t>
            </a:r>
          </a:p>
        </p:txBody>
      </p:sp>
      <p:sp>
        <p:nvSpPr>
          <p:cNvPr id="19460" name="Rectangle 9">
            <a:extLst>
              <a:ext uri="{FF2B5EF4-FFF2-40B4-BE49-F238E27FC236}">
                <a16:creationId xmlns:a16="http://schemas.microsoft.com/office/drawing/2014/main" id="{FAA08EFA-76BF-795A-F593-1D8A4C41A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0388" y="4537075"/>
            <a:ext cx="5676900" cy="1106488"/>
          </a:xfrm>
          <a:prstGeom prst="rect">
            <a:avLst/>
          </a:prstGeom>
          <a:solidFill>
            <a:srgbClr val="0564F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s-ES" altLang="es-ES" sz="1400" b="1"/>
          </a:p>
        </p:txBody>
      </p:sp>
      <p:pic>
        <p:nvPicPr>
          <p:cNvPr id="19461" name="7 Imagen" descr="activo.jpg">
            <a:extLst>
              <a:ext uri="{FF2B5EF4-FFF2-40B4-BE49-F238E27FC236}">
                <a16:creationId xmlns:a16="http://schemas.microsoft.com/office/drawing/2014/main" id="{CA0CAC43-8301-5212-8CDD-B0A1E9558E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038" y="4657725"/>
            <a:ext cx="4733925" cy="854075"/>
          </a:xfrm>
          <a:prstGeom prst="rect">
            <a:avLst/>
          </a:prstGeom>
          <a:solidFill>
            <a:srgbClr val="0564F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Imagen 1">
            <a:extLst>
              <a:ext uri="{FF2B5EF4-FFF2-40B4-BE49-F238E27FC236}">
                <a16:creationId xmlns:a16="http://schemas.microsoft.com/office/drawing/2014/main" id="{DEEB5B57-782E-BF5A-77FB-0D32E42E15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341438"/>
            <a:ext cx="6372225" cy="180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>
            <a:extLst>
              <a:ext uri="{FF2B5EF4-FFF2-40B4-BE49-F238E27FC236}">
                <a16:creationId xmlns:a16="http://schemas.microsoft.com/office/drawing/2014/main" id="{70006D5C-3855-53A2-16A9-9D670E317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44838" y="830263"/>
            <a:ext cx="5699125" cy="360362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" altLang="es-ES" b="1">
                <a:solidFill>
                  <a:srgbClr val="000080"/>
                </a:solidFill>
              </a:rPr>
              <a:t>El inventario</a:t>
            </a:r>
          </a:p>
        </p:txBody>
      </p:sp>
      <p:sp>
        <p:nvSpPr>
          <p:cNvPr id="21507" name="Rectangle 9">
            <a:extLst>
              <a:ext uri="{FF2B5EF4-FFF2-40B4-BE49-F238E27FC236}">
                <a16:creationId xmlns:a16="http://schemas.microsoft.com/office/drawing/2014/main" id="{9AF7CE8A-9FCD-B856-6CE6-3956956FE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8" y="1333500"/>
            <a:ext cx="5940425" cy="625475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just"/>
            <a:r>
              <a:rPr lang="es-ES" altLang="es-ES" sz="1400">
                <a:solidFill>
                  <a:schemeClr val="tx1"/>
                </a:solidFill>
              </a:rPr>
              <a:t>El </a:t>
            </a:r>
            <a:r>
              <a:rPr lang="es-ES" altLang="es-ES" sz="1400" b="1">
                <a:solidFill>
                  <a:schemeClr val="tx1"/>
                </a:solidFill>
              </a:rPr>
              <a:t>inventario documento </a:t>
            </a:r>
            <a:r>
              <a:rPr lang="es-ES" altLang="es-ES" sz="1400">
                <a:solidFill>
                  <a:schemeClr val="tx1"/>
                </a:solidFill>
              </a:rPr>
              <a:t>es una relación detallada y valorada de los distintos elementos que forman el patrimonio de la empresa.</a:t>
            </a:r>
            <a:endParaRPr lang="es-ES" altLang="es-ES" sz="1300">
              <a:solidFill>
                <a:schemeClr val="tx1"/>
              </a:solidFill>
            </a:endParaRPr>
          </a:p>
        </p:txBody>
      </p:sp>
      <p:sp>
        <p:nvSpPr>
          <p:cNvPr id="4" name="3 CuadroTexto">
            <a:extLst>
              <a:ext uri="{FF2B5EF4-FFF2-40B4-BE49-F238E27FC236}">
                <a16:creationId xmlns:a16="http://schemas.microsoft.com/office/drawing/2014/main" id="{16E76F25-B818-82D6-7FC7-58ED09DB669B}"/>
              </a:ext>
            </a:extLst>
          </p:cNvPr>
          <p:cNvSpPr txBox="1"/>
          <p:nvPr/>
        </p:nvSpPr>
        <p:spPr>
          <a:xfrm>
            <a:off x="3144838" y="2219325"/>
            <a:ext cx="5699125" cy="292100"/>
          </a:xfrm>
          <a:prstGeom prst="rect">
            <a:avLst/>
          </a:prstGeom>
          <a:solidFill>
            <a:srgbClr val="0564FA"/>
          </a:solidFill>
          <a:ln>
            <a:solidFill>
              <a:srgbClr val="0564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1300" b="1" dirty="0">
                <a:solidFill>
                  <a:schemeClr val="bg1"/>
                </a:solidFill>
                <a:cs typeface="Arial" pitchFamily="34" charset="0"/>
              </a:rPr>
              <a:t>Partes de un inventario</a:t>
            </a:r>
          </a:p>
        </p:txBody>
      </p:sp>
      <p:cxnSp>
        <p:nvCxnSpPr>
          <p:cNvPr id="5" name="4 Conector recto">
            <a:extLst>
              <a:ext uri="{FF2B5EF4-FFF2-40B4-BE49-F238E27FC236}">
                <a16:creationId xmlns:a16="http://schemas.microsoft.com/office/drawing/2014/main" id="{8C2E0914-8A88-D7C3-75AC-C200D6AE8EBF}"/>
              </a:ext>
            </a:extLst>
          </p:cNvPr>
          <p:cNvCxnSpPr/>
          <p:nvPr/>
        </p:nvCxnSpPr>
        <p:spPr>
          <a:xfrm rot="5400000">
            <a:off x="1649413" y="3754438"/>
            <a:ext cx="2997200" cy="6350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>
            <a:extLst>
              <a:ext uri="{FF2B5EF4-FFF2-40B4-BE49-F238E27FC236}">
                <a16:creationId xmlns:a16="http://schemas.microsoft.com/office/drawing/2014/main" id="{EE5FFDF4-8513-289B-6867-AFD12A020C16}"/>
              </a:ext>
            </a:extLst>
          </p:cNvPr>
          <p:cNvCxnSpPr/>
          <p:nvPr/>
        </p:nvCxnSpPr>
        <p:spPr>
          <a:xfrm>
            <a:off x="3146425" y="3022600"/>
            <a:ext cx="182563" cy="1588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51 CuadroTexto">
            <a:extLst>
              <a:ext uri="{FF2B5EF4-FFF2-40B4-BE49-F238E27FC236}">
                <a16:creationId xmlns:a16="http://schemas.microsoft.com/office/drawing/2014/main" id="{E2C222A0-0B5F-4E31-1888-F91F60635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8988" y="2881313"/>
            <a:ext cx="1595437" cy="292100"/>
          </a:xfrm>
          <a:prstGeom prst="rect">
            <a:avLst/>
          </a:prstGeom>
          <a:solidFill>
            <a:srgbClr val="0564FA">
              <a:alpha val="25098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ES" sz="1300" b="1">
                <a:solidFill>
                  <a:schemeClr val="tx1"/>
                </a:solidFill>
                <a:cs typeface="Arial" panose="020B0604020202020204" pitchFamily="34" charset="0"/>
              </a:rPr>
              <a:t>Encabezamiento</a:t>
            </a:r>
          </a:p>
        </p:txBody>
      </p:sp>
      <p:cxnSp>
        <p:nvCxnSpPr>
          <p:cNvPr id="8" name="7 Conector recto">
            <a:extLst>
              <a:ext uri="{FF2B5EF4-FFF2-40B4-BE49-F238E27FC236}">
                <a16:creationId xmlns:a16="http://schemas.microsoft.com/office/drawing/2014/main" id="{0FF1A496-330E-7913-EEF2-63645ADC4052}"/>
              </a:ext>
            </a:extLst>
          </p:cNvPr>
          <p:cNvCxnSpPr/>
          <p:nvPr/>
        </p:nvCxnSpPr>
        <p:spPr>
          <a:xfrm>
            <a:off x="4924425" y="3059113"/>
            <a:ext cx="182563" cy="1587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3" name="51 CuadroTexto">
            <a:extLst>
              <a:ext uri="{FF2B5EF4-FFF2-40B4-BE49-F238E27FC236}">
                <a16:creationId xmlns:a16="http://schemas.microsoft.com/office/drawing/2014/main" id="{BD842878-E55A-0D12-B5C6-C5E8CCC2F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988" y="2698750"/>
            <a:ext cx="3736975" cy="738188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s-ES" altLang="es-ES" sz="1400">
                <a:solidFill>
                  <a:schemeClr val="tx1"/>
                </a:solidFill>
              </a:rPr>
              <a:t>Lugar donde aparecen el número de inventario, la fecha, el nombre de la empresa y su domicilio.</a:t>
            </a:r>
            <a:endParaRPr lang="es-ES" altLang="es-ES" sz="130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cxnSp>
        <p:nvCxnSpPr>
          <p:cNvPr id="10" name="9 Conector recto">
            <a:extLst>
              <a:ext uri="{FF2B5EF4-FFF2-40B4-BE49-F238E27FC236}">
                <a16:creationId xmlns:a16="http://schemas.microsoft.com/office/drawing/2014/main" id="{C8496B3B-0EF7-FB0C-25BB-32E79494C062}"/>
              </a:ext>
            </a:extLst>
          </p:cNvPr>
          <p:cNvCxnSpPr/>
          <p:nvPr/>
        </p:nvCxnSpPr>
        <p:spPr>
          <a:xfrm>
            <a:off x="3144838" y="4191000"/>
            <a:ext cx="182562" cy="1588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5" name="51 CuadroTexto">
            <a:extLst>
              <a:ext uri="{FF2B5EF4-FFF2-40B4-BE49-F238E27FC236}">
                <a16:creationId xmlns:a16="http://schemas.microsoft.com/office/drawing/2014/main" id="{1A87C065-F51A-A51C-949E-B7565606E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8988" y="4044950"/>
            <a:ext cx="1595437" cy="292100"/>
          </a:xfrm>
          <a:prstGeom prst="rect">
            <a:avLst/>
          </a:prstGeom>
          <a:solidFill>
            <a:srgbClr val="0564FA">
              <a:alpha val="25098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ES" sz="1300" b="1">
                <a:solidFill>
                  <a:schemeClr val="tx1"/>
                </a:solidFill>
                <a:cs typeface="Arial" panose="020B0604020202020204" pitchFamily="34" charset="0"/>
              </a:rPr>
              <a:t>Cuerpo</a:t>
            </a:r>
          </a:p>
        </p:txBody>
      </p:sp>
      <p:cxnSp>
        <p:nvCxnSpPr>
          <p:cNvPr id="12" name="11 Conector recto">
            <a:extLst>
              <a:ext uri="{FF2B5EF4-FFF2-40B4-BE49-F238E27FC236}">
                <a16:creationId xmlns:a16="http://schemas.microsoft.com/office/drawing/2014/main" id="{CFF137B8-C5AA-0208-9FFD-F1B92519D4E1}"/>
              </a:ext>
            </a:extLst>
          </p:cNvPr>
          <p:cNvCxnSpPr/>
          <p:nvPr/>
        </p:nvCxnSpPr>
        <p:spPr>
          <a:xfrm>
            <a:off x="4924425" y="4189413"/>
            <a:ext cx="182563" cy="1587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7" name="51 CuadroTexto">
            <a:extLst>
              <a:ext uri="{FF2B5EF4-FFF2-40B4-BE49-F238E27FC236}">
                <a16:creationId xmlns:a16="http://schemas.microsoft.com/office/drawing/2014/main" id="{EF5BC26D-4B3B-138F-40A9-0CF01D754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988" y="3721100"/>
            <a:ext cx="3736975" cy="954088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s-ES" altLang="es-ES" sz="1400">
                <a:solidFill>
                  <a:schemeClr val="tx1"/>
                </a:solidFill>
              </a:rPr>
              <a:t>Lugar donde se registran todos los bienes, derechos y obligaciones con detalle (número de unidades, kilogramos, precio por unidad, valoración parcial y total).</a:t>
            </a:r>
            <a:endParaRPr lang="es-ES" altLang="es-ES" sz="130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1518" name="51 CuadroTexto">
            <a:extLst>
              <a:ext uri="{FF2B5EF4-FFF2-40B4-BE49-F238E27FC236}">
                <a16:creationId xmlns:a16="http://schemas.microsoft.com/office/drawing/2014/main" id="{98755A13-197E-73D2-57D6-9BEB9F146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7400" y="5108575"/>
            <a:ext cx="1595438" cy="292100"/>
          </a:xfrm>
          <a:prstGeom prst="rect">
            <a:avLst/>
          </a:prstGeom>
          <a:solidFill>
            <a:srgbClr val="0564FA">
              <a:alpha val="25098"/>
            </a:srgbClr>
          </a:solidFill>
          <a:ln w="9525">
            <a:solidFill>
              <a:srgbClr val="0564FA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ES" sz="1300" b="1">
                <a:solidFill>
                  <a:schemeClr val="tx1"/>
                </a:solidFill>
                <a:cs typeface="Arial" panose="020B0604020202020204" pitchFamily="34" charset="0"/>
              </a:rPr>
              <a:t>Pie</a:t>
            </a:r>
          </a:p>
        </p:txBody>
      </p:sp>
      <p:cxnSp>
        <p:nvCxnSpPr>
          <p:cNvPr id="15" name="14 Conector recto">
            <a:extLst>
              <a:ext uri="{FF2B5EF4-FFF2-40B4-BE49-F238E27FC236}">
                <a16:creationId xmlns:a16="http://schemas.microsoft.com/office/drawing/2014/main" id="{798BC237-6155-203E-AAA9-57F2E753E0A4}"/>
              </a:ext>
            </a:extLst>
          </p:cNvPr>
          <p:cNvCxnSpPr/>
          <p:nvPr/>
        </p:nvCxnSpPr>
        <p:spPr>
          <a:xfrm>
            <a:off x="4911725" y="5254625"/>
            <a:ext cx="182563" cy="1588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0" name="51 CuadroTexto">
            <a:extLst>
              <a:ext uri="{FF2B5EF4-FFF2-40B4-BE49-F238E27FC236}">
                <a16:creationId xmlns:a16="http://schemas.microsoft.com/office/drawing/2014/main" id="{33732523-607C-4AEA-91C4-430F63E52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6988" y="4889500"/>
            <a:ext cx="3736975" cy="738188"/>
          </a:xfrm>
          <a:prstGeom prst="rect">
            <a:avLst/>
          </a:prstGeom>
          <a:noFill/>
          <a:ln w="9525">
            <a:solidFill>
              <a:srgbClr val="0564F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s-ES" altLang="es-ES" sz="1400">
                <a:solidFill>
                  <a:schemeClr val="tx1"/>
                </a:solidFill>
              </a:rPr>
              <a:t>Aparece al final del documento. Aquí se certifica el Patrimonio neto con</a:t>
            </a:r>
          </a:p>
          <a:p>
            <a:r>
              <a:rPr lang="it-IT" altLang="es-ES" sz="1400">
                <a:solidFill>
                  <a:schemeClr val="tx1"/>
                </a:solidFill>
              </a:rPr>
              <a:t>la firma del comerciante o gerente.</a:t>
            </a:r>
            <a:endParaRPr lang="es-ES" altLang="es-ES" sz="130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cxnSp>
        <p:nvCxnSpPr>
          <p:cNvPr id="17" name="16 Conector recto">
            <a:extLst>
              <a:ext uri="{FF2B5EF4-FFF2-40B4-BE49-F238E27FC236}">
                <a16:creationId xmlns:a16="http://schemas.microsoft.com/office/drawing/2014/main" id="{AA87DF6B-5C21-2218-0DC5-DEDAEC60E4AF}"/>
              </a:ext>
            </a:extLst>
          </p:cNvPr>
          <p:cNvCxnSpPr/>
          <p:nvPr/>
        </p:nvCxnSpPr>
        <p:spPr>
          <a:xfrm>
            <a:off x="3151188" y="5256213"/>
            <a:ext cx="182562" cy="1587"/>
          </a:xfrm>
          <a:prstGeom prst="line">
            <a:avLst/>
          </a:prstGeom>
          <a:ln>
            <a:solidFill>
              <a:srgbClr val="0564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2CF62C539F3A4CAFFF5385648CD41C" ma:contentTypeVersion="15" ma:contentTypeDescription="Create a new document." ma:contentTypeScope="" ma:versionID="5f89f2b197176908700be557c61567a1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c9338124cb3a2b0ee164c8909e26b30a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ACB520E-CDA7-4CE6-BCAC-D4429A58BA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9831F5-3929-4206-AF71-66A8C60D0908}"/>
</file>

<file path=customXml/itemProps3.xml><?xml version="1.0" encoding="utf-8"?>
<ds:datastoreItem xmlns:ds="http://schemas.openxmlformats.org/officeDocument/2006/customXml" ds:itemID="{A322282B-4E44-4BDA-B009-F126EFBE0BB2}">
  <ds:schemaRefs>
    <ds:schemaRef ds:uri="http://schemas.microsoft.com/office/2006/metadata/properties"/>
    <ds:schemaRef ds:uri="http://schemas.microsoft.com/office/infopath/2007/PartnerControls"/>
    <ds:schemaRef ds:uri="0cb7bcbe-78d5-4388-a7ec-1f5835c9a8ad"/>
    <ds:schemaRef ds:uri="c2054961-9ca7-4b1d-a938-221454b1fa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34907</TotalTime>
  <Words>638</Words>
  <Application>Microsoft Office PowerPoint</Application>
  <PresentationFormat>Presentación en pantalla (4:3)</PresentationFormat>
  <Paragraphs>103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Tema de Office</vt:lpstr>
      <vt:lpstr>1_Tema de Office</vt:lpstr>
      <vt:lpstr>Presentación de PowerPoint</vt:lpstr>
      <vt:lpstr>Presentación de PowerPoint</vt:lpstr>
      <vt:lpstr>La actividad económica</vt:lpstr>
      <vt:lpstr>La actividad económica</vt:lpstr>
      <vt:lpstr>La actividad empresarial</vt:lpstr>
      <vt:lpstr>La contabilidad</vt:lpstr>
      <vt:lpstr>El patrimonio empresarial</vt:lpstr>
      <vt:lpstr>El patrimonio empresarial</vt:lpstr>
      <vt:lpstr>El inventario</vt:lpstr>
      <vt:lpstr>Balance de situación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Alfredo</dc:creator>
  <cp:lastModifiedBy>Mari Carmen Sanchez Gallego Casilda</cp:lastModifiedBy>
  <cp:revision>72</cp:revision>
  <cp:lastPrinted>1601-01-01T00:00:00Z</cp:lastPrinted>
  <dcterms:created xsi:type="dcterms:W3CDTF">1601-01-01T00:00:00Z</dcterms:created>
  <dcterms:modified xsi:type="dcterms:W3CDTF">2024-09-13T21:37:40Z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0x010100A12CF62C539F3A4CAFFF5385648CD41C</vt:lpwstr>
  </property>
  <property fmtid="{D5CDD505-2E9C-101B-9397-08002B2CF9AE}" pid="3" name="MediaServiceImageTags">
    <vt:lpwstr/>
  </property>
</Properties>
</file>