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49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7" r:id="rId7"/>
    <p:sldId id="286" r:id="rId8"/>
    <p:sldId id="279" r:id="rId9"/>
    <p:sldId id="280" r:id="rId10"/>
    <p:sldId id="281" r:id="rId11"/>
    <p:sldId id="282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ABE8E-68C4-F8B9-45E8-E85DD2621D5C}" v="104" dt="2024-09-16T14:17:35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84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Angulo" userId="S::aav5951@springernature.com::95134e3d-b7a5-4803-92f8-aaaf7c30f0a3" providerId="AD" clId="Web-{7E8ABE8E-68C4-F8B9-45E8-E85DD2621D5C}"/>
    <pc:docChg chg="modSld">
      <pc:chgData name="Andrea Angulo" userId="S::aav5951@springernature.com::95134e3d-b7a5-4803-92f8-aaaf7c30f0a3" providerId="AD" clId="Web-{7E8ABE8E-68C4-F8B9-45E8-E85DD2621D5C}" dt="2024-09-16T14:17:07.339" v="85"/>
      <pc:docMkLst>
        <pc:docMk/>
      </pc:docMkLst>
      <pc:sldChg chg="modSp">
        <pc:chgData name="Andrea Angulo" userId="S::aav5951@springernature.com::95134e3d-b7a5-4803-92f8-aaaf7c30f0a3" providerId="AD" clId="Web-{7E8ABE8E-68C4-F8B9-45E8-E85DD2621D5C}" dt="2024-09-16T14:17:07.339" v="85"/>
        <pc:sldMkLst>
          <pc:docMk/>
          <pc:sldMk cId="0" sldId="279"/>
        </pc:sldMkLst>
        <pc:spChg chg="mod">
          <ac:chgData name="Andrea Angulo" userId="S::aav5951@springernature.com::95134e3d-b7a5-4803-92f8-aaaf7c30f0a3" providerId="AD" clId="Web-{7E8ABE8E-68C4-F8B9-45E8-E85DD2621D5C}" dt="2024-09-16T14:16:31.151" v="77" actId="1076"/>
          <ac:spMkLst>
            <pc:docMk/>
            <pc:sldMk cId="0" sldId="279"/>
            <ac:spMk id="11266" creationId="{C7D88CBD-84D5-83F1-06EC-3492173E6ABB}"/>
          </ac:spMkLst>
        </pc:spChg>
        <pc:graphicFrameChg chg="mod modGraphic">
          <ac:chgData name="Andrea Angulo" userId="S::aav5951@springernature.com::95134e3d-b7a5-4803-92f8-aaaf7c30f0a3" providerId="AD" clId="Web-{7E8ABE8E-68C4-F8B9-45E8-E85DD2621D5C}" dt="2024-09-16T14:17:07.339" v="85"/>
          <ac:graphicFrameMkLst>
            <pc:docMk/>
            <pc:sldMk cId="0" sldId="279"/>
            <ac:graphicFrameMk id="4" creationId="{5E8DBF84-8504-2C0A-50D1-1B3598B80E9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159F2E8-B23A-28B7-8C8B-E53D46D26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7E89B16-E736-0D77-74F0-496398D4F7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A920F31B-43BC-4D60-B39D-68F31B6D9633}" type="datetimeFigureOut">
              <a:rPr lang="es-ES"/>
              <a:pPr>
                <a:defRPr/>
              </a:pPr>
              <a:t>16/09/2024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DD7107-3470-2941-741F-2E4C3A371B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8A462F-7536-AE92-96BB-810D214555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fld id="{BFD4D1CD-08A0-49EA-BADB-A0FABAE4C8A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7C9EF2C2-B76D-3D99-CFC5-806E5DD6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5" name="AutoShape 2">
            <a:extLst>
              <a:ext uri="{FF2B5EF4-FFF2-40B4-BE49-F238E27FC236}">
                <a16:creationId xmlns:a16="http://schemas.microsoft.com/office/drawing/2014/main" id="{42FBF04B-66A8-7DA8-1BCE-FC8E57C6B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71B48C2D-4BC4-391D-0C0D-198BFFDA805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69E4411-DA18-4C28-1238-6C329304DD8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DFE3F24-F37A-D57F-C297-03596E70117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279C0E8-3037-1101-3B04-B066AFB2EA8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29C6A2E-A16F-3241-D89C-89211E2FDC1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5241AFC7-ECEF-8938-EA54-AD12711DD25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1FC4E8E0-E8DF-4CE3-832C-97324A94C392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0BA6B0D4-F8A9-2CEE-D7DB-29710095F1F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10D88775-51CB-47D8-9AED-868D48775598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D57AF093-0A14-ABDD-5968-F4084B6B45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EF94EF3C-E5C5-B49A-8EA9-EB91D8EC6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6149" name="Text Box 3">
            <a:extLst>
              <a:ext uri="{FF2B5EF4-FFF2-40B4-BE49-F238E27FC236}">
                <a16:creationId xmlns:a16="http://schemas.microsoft.com/office/drawing/2014/main" id="{2650BAB0-8787-3EA6-3A01-532CB9039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BAA973AD-9E37-40C5-9214-27F9FAE52329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1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>
            <a:extLst>
              <a:ext uri="{FF2B5EF4-FFF2-40B4-BE49-F238E27FC236}">
                <a16:creationId xmlns:a16="http://schemas.microsoft.com/office/drawing/2014/main" id="{FB8974EF-D4D5-B902-B7A9-1C30D3D04B2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01287E1-134F-4ED2-884E-F9200D0B8342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>
            <a:extLst>
              <a:ext uri="{FF2B5EF4-FFF2-40B4-BE49-F238E27FC236}">
                <a16:creationId xmlns:a16="http://schemas.microsoft.com/office/drawing/2014/main" id="{7A177041-9838-6F5D-3652-788C262E95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811674E5-59FA-26E3-2636-AC36A8BFD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63DAD4F9-E8FE-EBEF-4AEF-0574BB345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7FD5F72D-90F9-497D-8190-6B0930A81638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10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:a16="http://schemas.microsoft.com/office/drawing/2014/main" id="{7F404629-9F59-A0AF-4B8A-72C6BFADF73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18C921B0-8F71-4AF6-94D1-6DDD7CF82F13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B0079EA4-4B85-4AAD-EB98-A4C38AA84E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A79D6566-2406-BF09-F783-A1ADE17A62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8197" name="Text Box 3">
            <a:extLst>
              <a:ext uri="{FF2B5EF4-FFF2-40B4-BE49-F238E27FC236}">
                <a16:creationId xmlns:a16="http://schemas.microsoft.com/office/drawing/2014/main" id="{6136E88C-0B71-46B6-9472-6B96F0D56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21A6CC8B-C0F9-4F92-B5BE-DBDA0922F2A0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2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>
            <a:extLst>
              <a:ext uri="{FF2B5EF4-FFF2-40B4-BE49-F238E27FC236}">
                <a16:creationId xmlns:a16="http://schemas.microsoft.com/office/drawing/2014/main" id="{F0BE802D-C11D-7D3E-F2E6-1FD54400FD7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0DC8AA4F-3F7E-420F-A966-1C13683F94C1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CF89A880-2FCA-8404-21D7-AC74AB8B7F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373434A6-4A15-1594-BF71-B06FA6A4D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0245" name="Text Box 3">
            <a:extLst>
              <a:ext uri="{FF2B5EF4-FFF2-40B4-BE49-F238E27FC236}">
                <a16:creationId xmlns:a16="http://schemas.microsoft.com/office/drawing/2014/main" id="{B71C653D-129A-6AFE-7984-83ABA960C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9C987A63-3DA3-40B2-94B7-22F5B4F1FF73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3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>
            <a:extLst>
              <a:ext uri="{FF2B5EF4-FFF2-40B4-BE49-F238E27FC236}">
                <a16:creationId xmlns:a16="http://schemas.microsoft.com/office/drawing/2014/main" id="{CF4326AF-7B30-467C-E922-9A5D7D4123B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04A99B31-E18D-4F2E-A310-C4F52CBF5228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1">
            <a:extLst>
              <a:ext uri="{FF2B5EF4-FFF2-40B4-BE49-F238E27FC236}">
                <a16:creationId xmlns:a16="http://schemas.microsoft.com/office/drawing/2014/main" id="{FC95E238-9A5F-7476-98CF-D5F2C8D262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BCF232A1-A946-3EA4-ECF6-3B8C2009F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D4660A21-3864-1104-3A23-115207E33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C1B7B1F5-DEFF-4068-B6C8-5AD559DB63B7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4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>
            <a:extLst>
              <a:ext uri="{FF2B5EF4-FFF2-40B4-BE49-F238E27FC236}">
                <a16:creationId xmlns:a16="http://schemas.microsoft.com/office/drawing/2014/main" id="{9746F58D-300F-01A6-C6D6-D3A721659AA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946C6204-5D52-4618-B938-8292F924E331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F86F5CA5-4AD3-5976-D81F-4B0B5806DC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1EF6BA4-4877-110D-9A95-84C948252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2E67CFED-81A0-3151-3FEE-39ED338EE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2E2095CC-1D30-4F6E-97E3-46261ABDE133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5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>
            <a:extLst>
              <a:ext uri="{FF2B5EF4-FFF2-40B4-BE49-F238E27FC236}">
                <a16:creationId xmlns:a16="http://schemas.microsoft.com/office/drawing/2014/main" id="{BE75C81D-5C4C-A211-285A-20A5A13DF76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ED3CFDCB-750F-42BB-A179-A05E88E2FDA5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31ED9EC0-0E24-E10B-788D-D0E6B95F2B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62070FCD-A177-D095-CFA6-96B925071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6389" name="Text Box 3">
            <a:extLst>
              <a:ext uri="{FF2B5EF4-FFF2-40B4-BE49-F238E27FC236}">
                <a16:creationId xmlns:a16="http://schemas.microsoft.com/office/drawing/2014/main" id="{C683333E-6836-BDA2-9DBD-9CA0E4770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2B1F6C47-EBDC-41A6-988F-F6E3D8052E02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6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>
            <a:extLst>
              <a:ext uri="{FF2B5EF4-FFF2-40B4-BE49-F238E27FC236}">
                <a16:creationId xmlns:a16="http://schemas.microsoft.com/office/drawing/2014/main" id="{331AD2C8-5EA9-12D6-FFB3-B1F473A0700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1C4BEBB3-775A-4876-8D8C-82E068720369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0B476A1A-37C3-E85E-A475-916A12ACA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70EE117-D2D9-B25F-22ED-25DA9E516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3D635D71-C86A-8606-958F-C6F0BD6CC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ABCDA008-35B2-4016-A053-526E031599D4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7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>
            <a:extLst>
              <a:ext uri="{FF2B5EF4-FFF2-40B4-BE49-F238E27FC236}">
                <a16:creationId xmlns:a16="http://schemas.microsoft.com/office/drawing/2014/main" id="{CD256447-93A8-8D11-8371-6E01F9755C8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DB9C6B7-A4CA-494B-B886-F23A0B2D527C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E8CC0FC2-5A40-EC0A-0789-031585C192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BF12D455-0D1D-6544-E71C-9ECCA1BCE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66C9DC17-14D3-99C7-C91D-1BE58EC46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E997C7F1-B2E6-4705-8830-E3EA931E96D9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8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id="{1EC43EB7-005D-E7E4-FF22-034F286F9F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FAA07DA2-2EB4-4E7B-A9A2-4213032F1ED9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9AA790FE-05EE-60C7-334C-01BCD05537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F39BCBE9-5767-2B89-A04C-E8C514D23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2533" name="Text Box 3">
            <a:extLst>
              <a:ext uri="{FF2B5EF4-FFF2-40B4-BE49-F238E27FC236}">
                <a16:creationId xmlns:a16="http://schemas.microsoft.com/office/drawing/2014/main" id="{FF0E59DD-24CE-FAF4-8956-A43C40D3C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4940E09B-7022-48BD-A13E-6332B8B3396E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9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78819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38174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6225" y="1604963"/>
            <a:ext cx="2055813" cy="452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6625" cy="452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155272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7638" cy="14652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36270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86459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597246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81544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987675" y="1341438"/>
            <a:ext cx="2770188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10263" y="1341438"/>
            <a:ext cx="2771775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8490629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149747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687819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08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880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13781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29068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200314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59638" y="836613"/>
            <a:ext cx="1422400" cy="53959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987675" y="836613"/>
            <a:ext cx="4119563" cy="53959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1973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6634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66569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82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25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42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197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83314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>
            <a:extLst>
              <a:ext uri="{FF2B5EF4-FFF2-40B4-BE49-F238E27FC236}">
                <a16:creationId xmlns:a16="http://schemas.microsoft.com/office/drawing/2014/main" id="{D9A84BE9-9634-6BA7-9AF5-6EAFA562EF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7" name="Line 2">
            <a:extLst>
              <a:ext uri="{FF2B5EF4-FFF2-40B4-BE49-F238E27FC236}">
                <a16:creationId xmlns:a16="http://schemas.microsoft.com/office/drawing/2014/main" id="{BDCC1354-215C-EA35-0970-218FD59FA6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CFDAEF32-AEBC-1C89-DFD0-E31C0DD20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12713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B9DC13BE-7966-9C57-E4A6-39CF398BF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6038" y="152400"/>
            <a:ext cx="12239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t a t  1</a:t>
            </a:r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6C939449-8B54-D072-5783-B3EE5B837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31" name="Rectangle 8">
            <a:extLst>
              <a:ext uri="{FF2B5EF4-FFF2-40B4-BE49-F238E27FC236}">
                <a16:creationId xmlns:a16="http://schemas.microsoft.com/office/drawing/2014/main" id="{8B138610-F5B6-2927-C97C-0E7BB656A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76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ADDA7541-237E-5FCB-20C5-04D3865CDB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22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pic>
        <p:nvPicPr>
          <p:cNvPr id="1033" name="10 Imagen" descr="unidad01PIAC.jpg">
            <a:extLst>
              <a:ext uri="{FF2B5EF4-FFF2-40B4-BE49-F238E27FC236}">
                <a16:creationId xmlns:a16="http://schemas.microsoft.com/office/drawing/2014/main" id="{BE22F84B-536F-B5A5-652E-F6C152646A6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5813" y="0"/>
            <a:ext cx="3500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6">
            <a:extLst>
              <a:ext uri="{FF2B5EF4-FFF2-40B4-BE49-F238E27FC236}">
                <a16:creationId xmlns:a16="http://schemas.microsoft.com/office/drawing/2014/main" id="{8B677D5E-258B-7893-1A48-B187C5EE39CA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>
            <a:extLst>
              <a:ext uri="{FF2B5EF4-FFF2-40B4-BE49-F238E27FC236}">
                <a16:creationId xmlns:a16="http://schemas.microsoft.com/office/drawing/2014/main" id="{E2D1CC2E-BD56-BC12-371A-58E8C4AE7B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51" name="Line 2">
            <a:extLst>
              <a:ext uri="{FF2B5EF4-FFF2-40B4-BE49-F238E27FC236}">
                <a16:creationId xmlns:a16="http://schemas.microsoft.com/office/drawing/2014/main" id="{2AE75609-36C0-4260-7116-10BFE28AC4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810AF0F7-47AE-B537-8EBA-87145D0A3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22238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2C16CD5F-9A73-ADB1-2B5C-72614D0D5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50813"/>
            <a:ext cx="12239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t a t  1</a:t>
            </a:r>
          </a:p>
        </p:txBody>
      </p:sp>
      <p:pic>
        <p:nvPicPr>
          <p:cNvPr id="2054" name="Picture 5">
            <a:extLst>
              <a:ext uri="{FF2B5EF4-FFF2-40B4-BE49-F238E27FC236}">
                <a16:creationId xmlns:a16="http://schemas.microsoft.com/office/drawing/2014/main" id="{8833FC6E-CB51-43D1-F42B-362782394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5" name="Rectangle 8">
            <a:extLst>
              <a:ext uri="{FF2B5EF4-FFF2-40B4-BE49-F238E27FC236}">
                <a16:creationId xmlns:a16="http://schemas.microsoft.com/office/drawing/2014/main" id="{2503A9FF-BC3C-ACC1-11F7-C3E64EC53B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836613"/>
            <a:ext cx="569436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A87139D1-8606-6E9D-EE2C-8143AD177B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987675" y="1341438"/>
            <a:ext cx="5694363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pic>
        <p:nvPicPr>
          <p:cNvPr id="2057" name="11 Imagen" descr="unidad01PIAC.jpg">
            <a:extLst>
              <a:ext uri="{FF2B5EF4-FFF2-40B4-BE49-F238E27FC236}">
                <a16:creationId xmlns:a16="http://schemas.microsoft.com/office/drawing/2014/main" id="{9EA9C832-25C6-129F-2A5E-C13D192F48E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5813" y="0"/>
            <a:ext cx="3500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6">
            <a:extLst>
              <a:ext uri="{FF2B5EF4-FFF2-40B4-BE49-F238E27FC236}">
                <a16:creationId xmlns:a16="http://schemas.microsoft.com/office/drawing/2014/main" id="{5F4217EA-26C9-703D-1F4D-8483FE950AC5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DC54E3BB-EE44-01A1-1D23-3F8D6AF5D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ca-ES" altLang="es-ES" sz="3200" b="1">
                <a:solidFill>
                  <a:srgbClr val="000000"/>
                </a:solidFill>
              </a:rPr>
              <a:t>L’activitat econòmica i     </a:t>
            </a:r>
          </a:p>
          <a:p>
            <a:pPr algn="ctr" eaLnBrk="1" hangingPunct="1">
              <a:buSzPct val="100000"/>
            </a:pPr>
            <a:r>
              <a:rPr lang="ca-ES" altLang="es-ES" sz="3200" b="1">
                <a:solidFill>
                  <a:srgbClr val="000000"/>
                </a:solidFill>
              </a:rPr>
              <a:t>el patrimoni empresarial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765CB23-244B-17E4-704B-5CAE09DCB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8" y="1944688"/>
            <a:ext cx="8175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ts val="900"/>
              </a:spcBef>
              <a:buSzPct val="100000"/>
            </a:pPr>
            <a:r>
              <a:rPr lang="ca-ES" altLang="es-ES" sz="1200" b="1">
                <a:solidFill>
                  <a:srgbClr val="000000"/>
                </a:solidFill>
              </a:rPr>
              <a:t>u n i t a t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C08B2FD-9FC2-298E-D75F-25E917D94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1700213"/>
            <a:ext cx="746125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900"/>
              </a:spcBef>
              <a:buSzPct val="100000"/>
            </a:pPr>
            <a:r>
              <a:rPr lang="ca-ES" altLang="es-ES" sz="80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1B666521-90CA-7D70-7890-9CB482418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5475" y="188913"/>
            <a:ext cx="827088" cy="144462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ca-ES" alt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0F36656F-1C3C-9448-7A7F-3886BB70C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Balanç de situació</a:t>
            </a:r>
          </a:p>
        </p:txBody>
      </p:sp>
      <p:sp>
        <p:nvSpPr>
          <p:cNvPr id="23555" name="Rectangle 9">
            <a:extLst>
              <a:ext uri="{FF2B5EF4-FFF2-40B4-BE49-F238E27FC236}">
                <a16:creationId xmlns:a16="http://schemas.microsoft.com/office/drawing/2014/main" id="{E64B2AFF-7AE5-D3DF-0ACD-3399C779B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1285875"/>
            <a:ext cx="6118225" cy="10969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El </a:t>
            </a:r>
            <a:r>
              <a:rPr lang="ca-ES" altLang="es-ES" sz="1400" b="1">
                <a:solidFill>
                  <a:schemeClr val="tx1"/>
                </a:solidFill>
              </a:rPr>
              <a:t>Balanç de situació </a:t>
            </a:r>
            <a:r>
              <a:rPr lang="ca-ES" altLang="es-ES" sz="1400">
                <a:solidFill>
                  <a:schemeClr val="tx1"/>
                </a:solidFill>
              </a:rPr>
              <a:t>és un document comptable en què es recullen els elements patrimonials que formen el patrimoni de l’empresa agrupats en masses i submasses patrimonials que informen de la seva situació económica i financera.</a:t>
            </a:r>
            <a:endParaRPr lang="ca-ES" altLang="es-ES" sz="1300">
              <a:solidFill>
                <a:schemeClr val="tx1"/>
              </a:solidFill>
            </a:endParaRPr>
          </a:p>
        </p:txBody>
      </p:sp>
      <p:pic>
        <p:nvPicPr>
          <p:cNvPr id="23556" name="Picture 2">
            <a:extLst>
              <a:ext uri="{FF2B5EF4-FFF2-40B4-BE49-F238E27FC236}">
                <a16:creationId xmlns:a16="http://schemas.microsoft.com/office/drawing/2014/main" id="{AEE267BC-2525-A232-4CB1-B171588F2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2814638"/>
            <a:ext cx="4719638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n 2">
            <a:extLst>
              <a:ext uri="{FF2B5EF4-FFF2-40B4-BE49-F238E27FC236}">
                <a16:creationId xmlns:a16="http://schemas.microsoft.com/office/drawing/2014/main" id="{9D8BF907-2AC8-4398-53F4-2CC190D0D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476250"/>
            <a:ext cx="4498975" cy="604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875E743E-81F1-AF41-0064-5BA4BA2794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L’activitat econòmica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DF40F70-7860-93FC-DD79-4E536A513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1420813"/>
            <a:ext cx="5832475" cy="7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L’</a:t>
            </a:r>
            <a:r>
              <a:rPr lang="ca-ES" altLang="es-ES" sz="1400" b="1">
                <a:solidFill>
                  <a:schemeClr val="tx1"/>
                </a:solidFill>
              </a:rPr>
              <a:t>activitat econòmica</a:t>
            </a:r>
            <a:r>
              <a:rPr lang="ca-ES" altLang="es-ES" sz="1400">
                <a:solidFill>
                  <a:schemeClr val="tx1"/>
                </a:solidFill>
              </a:rPr>
              <a:t> és la que realitza l’ésser humà per produir i distribuir béns i prestar serveis capaços de satisfer les seves necessitats amb els recursos limitats de què disposa.</a:t>
            </a:r>
            <a:endParaRPr lang="ca-ES" altLang="es-ES" sz="1300">
              <a:solidFill>
                <a:schemeClr val="tx1"/>
              </a:solidFill>
            </a:endParaRPr>
          </a:p>
        </p:txBody>
      </p:sp>
      <p:pic>
        <p:nvPicPr>
          <p:cNvPr id="9220" name="5 Imagen">
            <a:extLst>
              <a:ext uri="{FF2B5EF4-FFF2-40B4-BE49-F238E27FC236}">
                <a16:creationId xmlns:a16="http://schemas.microsoft.com/office/drawing/2014/main" id="{B9B90F3D-5A7F-8E2A-7492-A53C1B72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563" y="2490788"/>
            <a:ext cx="2303462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2">
            <a:extLst>
              <a:ext uri="{FF2B5EF4-FFF2-40B4-BE49-F238E27FC236}">
                <a16:creationId xmlns:a16="http://schemas.microsoft.com/office/drawing/2014/main" id="{B14DB963-FA00-189B-7657-52720F9AD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4806950"/>
            <a:ext cx="5832475" cy="952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L’</a:t>
            </a:r>
            <a:r>
              <a:rPr lang="ca-ES" altLang="es-ES" sz="1400" b="1">
                <a:solidFill>
                  <a:schemeClr val="tx1"/>
                </a:solidFill>
              </a:rPr>
              <a:t>empresa</a:t>
            </a:r>
            <a:r>
              <a:rPr lang="ca-ES" altLang="es-ES" sz="1400">
                <a:solidFill>
                  <a:schemeClr val="tx1"/>
                </a:solidFill>
              </a:rPr>
              <a:t> és l’organització que combina elements humans, béns materials i capacitats tècniques i financeres per a la producció de béns i la prestació de serveis que satisfacin les necessitats humanes, amb la finalitat d’obtenir-ne el màxim benefici possible.</a:t>
            </a:r>
            <a:endParaRPr lang="ca-ES" altLang="es-ES" sz="1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C7D88CBD-84D5-83F1-06EC-3492173E6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3288" y="146500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L’activitat econòmica</a:t>
            </a:r>
          </a:p>
        </p:txBody>
      </p:sp>
      <p:graphicFrame>
        <p:nvGraphicFramePr>
          <p:cNvPr id="4" name="3 Tabla">
            <a:extLst>
              <a:ext uri="{FF2B5EF4-FFF2-40B4-BE49-F238E27FC236}">
                <a16:creationId xmlns:a16="http://schemas.microsoft.com/office/drawing/2014/main" id="{5E8DBF84-8504-2C0A-50D1-1B3598B80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742066"/>
              </p:ext>
            </p:extLst>
          </p:nvPr>
        </p:nvGraphicFramePr>
        <p:xfrm>
          <a:off x="2813021" y="505335"/>
          <a:ext cx="5699125" cy="625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3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16">
                <a:tc gridSpan="2"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Classificació de l’empresa</a:t>
                      </a:r>
                    </a:p>
                  </a:txBody>
                  <a:tcPr marT="45717" marB="45717" anchor="ctr">
                    <a:solidFill>
                      <a:srgbClr val="056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472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l’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activitat econòmica</a:t>
                      </a:r>
                      <a:endParaRPr lang="ca-ES" sz="1400" noProof="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primari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secundari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terciari</a:t>
                      </a:r>
                      <a:endParaRPr lang="ca-ES" sz="1400" b="0" noProof="0" dirty="0"/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18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les seves 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dimensions</a:t>
                      </a:r>
                      <a:endParaRPr lang="ca-ES" sz="1400" noProof="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Grans empreses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Mitjanes empreses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Petites empreses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Microempreses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4857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el seu 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àmbit d’actuació</a:t>
                      </a:r>
                      <a:endParaRPr lang="ca-ES" sz="1400" noProof="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Locals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Provincials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Regionals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Nacionals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Internacionals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Multinacionals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Globals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6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la seva 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 jurídica</a:t>
                      </a:r>
                      <a:endParaRPr lang="ca-ES" sz="1400" noProof="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Persones físiques 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Persones jurídiques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la seva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ca-ES" sz="1400" b="1" i="0" u="none" strike="noStrike" kern="1200" baseline="0" noProof="0" dirty="0">
                          <a:solidFill>
                            <a:schemeClr val="dk1"/>
                          </a:solidFill>
                        </a:rPr>
                        <a:t>ocietats mercantils especials</a:t>
                      </a:r>
                      <a:endParaRPr lang="ca-ES" sz="1400" b="1" kern="120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a-ES" sz="1400" b="0" i="0" u="none" strike="noStrike" kern="1200" baseline="0" noProof="0" dirty="0">
                          <a:solidFill>
                            <a:schemeClr val="dk1"/>
                          </a:solidFill>
                        </a:rPr>
                        <a:t>De responsabilitat limitada laboral i societat anònima laboral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a-ES" sz="1400" b="0" i="0" u="none" strike="noStrike" kern="1200" baseline="0" noProof="0" dirty="0">
                          <a:solidFill>
                            <a:schemeClr val="dk1"/>
                          </a:solidFill>
                          <a:latin typeface="Arial"/>
                        </a:rPr>
                        <a:t>Cooperativa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a-ES" sz="1400" b="0" i="0" u="none" strike="noStrike" kern="1200" baseline="0" noProof="0" dirty="0">
                          <a:solidFill>
                            <a:schemeClr val="dk1"/>
                          </a:solidFill>
                        </a:rPr>
                        <a:t>Agrupació d’interès econòmic</a:t>
                      </a:r>
                      <a:endParaRPr lang="ca-ES" sz="1400" b="0" i="0" u="none" strike="noStrike" kern="1200" baseline="0" noProof="0" dirty="0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10725"/>
                  </a:ext>
                </a:extLst>
              </a:tr>
              <a:tr h="731472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Segons la </a:t>
                      </a:r>
                      <a:r>
                        <a:rPr lang="ca-ES" sz="1400" b="1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propietat del capital</a:t>
                      </a:r>
                      <a:endParaRPr lang="ca-ES" sz="1400" noProof="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Empreses privades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Empreses públiques</a:t>
                      </a:r>
                    </a:p>
                    <a:p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Empresas mixtes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3C338B33-0288-A4AA-7370-557ADEE24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L’activitat empresarial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C82DE73-4307-36EF-CED8-D968CFDAA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1420813"/>
            <a:ext cx="5832475" cy="952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L’</a:t>
            </a:r>
            <a:r>
              <a:rPr lang="ca-ES" altLang="es-ES" sz="1400" b="1">
                <a:solidFill>
                  <a:schemeClr val="tx1"/>
                </a:solidFill>
              </a:rPr>
              <a:t>activitat empresarial </a:t>
            </a:r>
            <a:r>
              <a:rPr lang="ca-ES" altLang="es-ES" sz="1400">
                <a:solidFill>
                  <a:schemeClr val="tx1"/>
                </a:solidFill>
              </a:rPr>
              <a:t>és la que realitza l’empresa amb la finalitat no només d’obtenir un benefici sinó també amb una finalitat social, satisfent la demanda dels consumidors amb els béns o serveis que fabrica o presta. 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A4A5AAF0-1EDC-9BFB-4364-4A319A32FC79}"/>
              </a:ext>
            </a:extLst>
          </p:cNvPr>
          <p:cNvCxnSpPr/>
          <p:nvPr/>
        </p:nvCxnSpPr>
        <p:spPr>
          <a:xfrm rot="5400000">
            <a:off x="4791075" y="2111375"/>
            <a:ext cx="950913" cy="1484313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>
            <a:extLst>
              <a:ext uri="{FF2B5EF4-FFF2-40B4-BE49-F238E27FC236}">
                <a16:creationId xmlns:a16="http://schemas.microsoft.com/office/drawing/2014/main" id="{8B60F0E8-0B95-166D-805A-F55CB0C3F15B}"/>
              </a:ext>
            </a:extLst>
          </p:cNvPr>
          <p:cNvCxnSpPr/>
          <p:nvPr/>
        </p:nvCxnSpPr>
        <p:spPr>
          <a:xfrm rot="16200000" flipH="1">
            <a:off x="6142037" y="2244726"/>
            <a:ext cx="950913" cy="1217612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Rectángulo">
            <a:extLst>
              <a:ext uri="{FF2B5EF4-FFF2-40B4-BE49-F238E27FC236}">
                <a16:creationId xmlns:a16="http://schemas.microsoft.com/office/drawing/2014/main" id="{4A6A503C-F352-A602-496F-874E569A52C3}"/>
              </a:ext>
            </a:extLst>
          </p:cNvPr>
          <p:cNvSpPr/>
          <p:nvPr/>
        </p:nvSpPr>
        <p:spPr>
          <a:xfrm>
            <a:off x="3684588" y="3328988"/>
            <a:ext cx="1752600" cy="5397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600"/>
              <a:t>Finançament propi</a:t>
            </a:r>
          </a:p>
        </p:txBody>
      </p:sp>
      <p:sp>
        <p:nvSpPr>
          <p:cNvPr id="7" name="6 Rectángulo">
            <a:extLst>
              <a:ext uri="{FF2B5EF4-FFF2-40B4-BE49-F238E27FC236}">
                <a16:creationId xmlns:a16="http://schemas.microsoft.com/office/drawing/2014/main" id="{BABCB362-A971-074B-89DD-A56D60945DC7}"/>
              </a:ext>
            </a:extLst>
          </p:cNvPr>
          <p:cNvSpPr/>
          <p:nvPr/>
        </p:nvSpPr>
        <p:spPr>
          <a:xfrm>
            <a:off x="6350000" y="3328988"/>
            <a:ext cx="1752600" cy="5397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600"/>
              <a:t>Finançament aliè</a:t>
            </a:r>
          </a:p>
        </p:txBody>
      </p:sp>
      <p:sp>
        <p:nvSpPr>
          <p:cNvPr id="13320" name="Rectangle 9">
            <a:extLst>
              <a:ext uri="{FF2B5EF4-FFF2-40B4-BE49-F238E27FC236}">
                <a16:creationId xmlns:a16="http://schemas.microsoft.com/office/drawing/2014/main" id="{5C453183-8A8A-7396-0CD7-B1C8CF6FA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25" y="4679950"/>
            <a:ext cx="5699125" cy="1106488"/>
          </a:xfrm>
          <a:prstGeom prst="rect">
            <a:avLst/>
          </a:prstGeom>
          <a:solidFill>
            <a:srgbClr val="0564FA">
              <a:alpha val="50195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/>
              <a:t>Ingressos − Despeses = Benefici o Pèrdua</a:t>
            </a:r>
            <a:endParaRPr lang="ca-ES" altLang="es-ES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982DD3D2-D3BA-91EF-D02B-9E5A35277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La comptabilitat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86E3C04-35AE-33B5-7FEF-B5BB2BD9A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1285875"/>
            <a:ext cx="6118225" cy="100488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ca-ES" sz="1400">
                <a:solidFill>
                  <a:schemeClr val="tx1"/>
                </a:solidFill>
                <a:latin typeface="+mj-lt"/>
                <a:ea typeface="Microsoft YaHei" charset="-122"/>
              </a:rPr>
              <a:t>La </a:t>
            </a:r>
            <a:r>
              <a:rPr lang="ca-ES" sz="1400" b="1">
                <a:solidFill>
                  <a:schemeClr val="tx1"/>
                </a:solidFill>
                <a:latin typeface="+mj-lt"/>
                <a:ea typeface="Microsoft YaHei" charset="-122"/>
              </a:rPr>
              <a:t>comptabilitat</a:t>
            </a:r>
            <a:r>
              <a:rPr lang="ca-ES" sz="1400">
                <a:solidFill>
                  <a:schemeClr val="tx1"/>
                </a:solidFill>
                <a:latin typeface="+mj-lt"/>
                <a:ea typeface="Microsoft YaHei" charset="-122"/>
              </a:rPr>
              <a:t> és la ciència que, seguint unes normes específiques, s’encarrega de registrar, representar, sintetitzar i mesurar el patrimoni d’una empresa amb la finalitat d’interpretar-ne els resultats i conèixer-ne la situació econòmica i financera per informar a tercers.</a:t>
            </a:r>
            <a:endParaRPr lang="ca-ES" altLang="es-ES" sz="130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5" name="4 Llamada de flecha hacia abajo">
            <a:extLst>
              <a:ext uri="{FF2B5EF4-FFF2-40B4-BE49-F238E27FC236}">
                <a16:creationId xmlns:a16="http://schemas.microsoft.com/office/drawing/2014/main" id="{F79B24ED-E187-C1F0-9A7F-EED87AC033AE}"/>
              </a:ext>
            </a:extLst>
          </p:cNvPr>
          <p:cNvSpPr/>
          <p:nvPr/>
        </p:nvSpPr>
        <p:spPr>
          <a:xfrm>
            <a:off x="3111500" y="2406650"/>
            <a:ext cx="5676900" cy="61118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2172"/>
            </a:avLst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>
                <a:solidFill>
                  <a:schemeClr val="bg1"/>
                </a:solidFill>
                <a:latin typeface="+mj-lt"/>
              </a:rPr>
              <a:t>Finalitat de la comptabilitat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05A7B48-99DF-FBDB-1E3C-BB0A9ADDB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3162300"/>
            <a:ext cx="5699125" cy="360363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a-ES" sz="1300">
                <a:solidFill>
                  <a:schemeClr val="tx1"/>
                </a:solidFill>
                <a:latin typeface="+mj-lt"/>
                <a:ea typeface="Microsoft YaHei" charset="-122"/>
              </a:rPr>
              <a:t>Mostrar la situació patrimonial a l’inici de l’exercici econòmic</a:t>
            </a:r>
            <a:endParaRPr lang="ca-ES" altLang="es-ES" sz="130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460B144-5FC0-F832-0C9C-9FC7B4EBD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3636963"/>
            <a:ext cx="5721350" cy="395287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a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Oferir informació de les variacions del patrimoni al llarg de l’exercici econòmic</a:t>
            </a:r>
            <a:endParaRPr lang="ca-ES" altLang="es-ES" sz="1300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FFBA910-82A0-B9D0-711F-62F18343B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4111625"/>
            <a:ext cx="5699125" cy="360363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a-ES" sz="1300">
                <a:solidFill>
                  <a:schemeClr val="tx1"/>
                </a:solidFill>
                <a:latin typeface="+mj-lt"/>
                <a:ea typeface="Microsoft YaHei" charset="-122"/>
              </a:rPr>
              <a:t>Determinar el benefici o la pèrdua de l’exercici econòmic</a:t>
            </a:r>
            <a:endParaRPr lang="ca-ES" altLang="es-ES" sz="130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DAD227E-F9D8-41CC-9946-710AA0F94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4586288"/>
            <a:ext cx="5699125" cy="395287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a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Informar de la situació econòmica i financera en finalitzar l’exercici econòmic</a:t>
            </a:r>
            <a:endParaRPr lang="ca-ES" altLang="es-ES" sz="1300" b="1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10" name="51 CuadroTexto">
            <a:extLst>
              <a:ext uri="{FF2B5EF4-FFF2-40B4-BE49-F238E27FC236}">
                <a16:creationId xmlns:a16="http://schemas.microsoft.com/office/drawing/2014/main" id="{B49E217F-9267-49CC-3D99-CCF864AFB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100" y="5492750"/>
            <a:ext cx="1595438" cy="492125"/>
          </a:xfrm>
          <a:prstGeom prst="rect">
            <a:avLst/>
          </a:prstGeom>
          <a:solidFill>
            <a:srgbClr val="0564FA"/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a-ES" altLang="es-ES" sz="1300" b="1">
                <a:latin typeface="+mj-lt"/>
                <a:ea typeface="Microsoft YaHei" charset="-122"/>
                <a:cs typeface="Arial" charset="0"/>
              </a:rPr>
              <a:t>Tipus de comptabilitat</a:t>
            </a:r>
          </a:p>
        </p:txBody>
      </p:sp>
      <p:cxnSp>
        <p:nvCxnSpPr>
          <p:cNvPr id="11" name="10 Conector recto">
            <a:extLst>
              <a:ext uri="{FF2B5EF4-FFF2-40B4-BE49-F238E27FC236}">
                <a16:creationId xmlns:a16="http://schemas.microsoft.com/office/drawing/2014/main" id="{220A0322-C305-E6A5-C650-389299F13220}"/>
              </a:ext>
            </a:extLst>
          </p:cNvPr>
          <p:cNvCxnSpPr/>
          <p:nvPr/>
        </p:nvCxnSpPr>
        <p:spPr>
          <a:xfrm>
            <a:off x="4808538" y="5727700"/>
            <a:ext cx="182562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51 CuadroTexto">
            <a:extLst>
              <a:ext uri="{FF2B5EF4-FFF2-40B4-BE49-F238E27FC236}">
                <a16:creationId xmlns:a16="http://schemas.microsoft.com/office/drawing/2014/main" id="{B24F8DF3-1F3B-74A5-ED60-9D503FE44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100" y="5356225"/>
            <a:ext cx="3736975" cy="738188"/>
          </a:xfrm>
          <a:prstGeom prst="rect">
            <a:avLst/>
          </a:prstGeom>
          <a:solidFill>
            <a:srgbClr val="0564FA">
              <a:alpha val="25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a-ES" sz="1400">
                <a:solidFill>
                  <a:schemeClr val="tx1"/>
                </a:solidFill>
                <a:latin typeface="+mj-lt"/>
                <a:ea typeface="Microsoft YaHei" charset="-122"/>
              </a:rPr>
              <a:t>Comptabilitat financera o general</a:t>
            </a:r>
          </a:p>
          <a:p>
            <a:pPr>
              <a:defRPr/>
            </a:pPr>
            <a:r>
              <a:rPr lang="ca-ES" sz="1400">
                <a:solidFill>
                  <a:schemeClr val="tx1"/>
                </a:solidFill>
                <a:latin typeface="+mj-lt"/>
                <a:ea typeface="Microsoft YaHei" charset="-122"/>
              </a:rPr>
              <a:t>Comptabilitat de costos o analítica Comptabilitat de societats</a:t>
            </a:r>
            <a:endParaRPr lang="ca-ES" altLang="es-ES" sz="1300">
              <a:solidFill>
                <a:schemeClr val="tx1"/>
              </a:solidFill>
              <a:latin typeface="+mj-lt"/>
              <a:ea typeface="Microsoft YaHei" charset="-122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18C0AC65-AD1E-3986-83F5-212E66B51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El patrimoni empresarial</a:t>
            </a:r>
          </a:p>
        </p:txBody>
      </p:sp>
      <p:sp>
        <p:nvSpPr>
          <p:cNvPr id="17411" name="Rectangle 9">
            <a:extLst>
              <a:ext uri="{FF2B5EF4-FFF2-40B4-BE49-F238E27FC236}">
                <a16:creationId xmlns:a16="http://schemas.microsoft.com/office/drawing/2014/main" id="{8398EBA0-F703-3783-8097-F5A68EE8C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1214438"/>
            <a:ext cx="6118225" cy="985837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El </a:t>
            </a:r>
            <a:r>
              <a:rPr lang="ca-ES" altLang="es-ES" sz="1400" b="1">
                <a:solidFill>
                  <a:schemeClr val="tx1"/>
                </a:solidFill>
              </a:rPr>
              <a:t>patrimoni</a:t>
            </a:r>
            <a:r>
              <a:rPr lang="ca-ES" altLang="es-ES" sz="1400">
                <a:solidFill>
                  <a:schemeClr val="tx1"/>
                </a:solidFill>
              </a:rPr>
              <a:t> de l’empresa és el conjunt de béns, drets i obligacions, degudament valorats, amb què compta l’empresa per al desenvolupament de la seva activitat i que constitueixen els mitjans econòmics i financers per</a:t>
            </a:r>
          </a:p>
          <a:p>
            <a:pPr algn="just"/>
            <a:r>
              <a:rPr lang="ca-ES" altLang="es-ES" sz="1400">
                <a:solidFill>
                  <a:schemeClr val="tx1"/>
                </a:solidFill>
              </a:rPr>
              <a:t>aconseguir els seus objectius.</a:t>
            </a:r>
            <a:endParaRPr lang="ca-ES" altLang="es-ES" sz="1300">
              <a:solidFill>
                <a:schemeClr val="tx1"/>
              </a:solidFill>
            </a:endParaRPr>
          </a:p>
        </p:txBody>
      </p:sp>
      <p:graphicFrame>
        <p:nvGraphicFramePr>
          <p:cNvPr id="5" name="4 Tabla">
            <a:extLst>
              <a:ext uri="{FF2B5EF4-FFF2-40B4-BE49-F238E27FC236}">
                <a16:creationId xmlns:a16="http://schemas.microsoft.com/office/drawing/2014/main" id="{4460B2D2-B414-A801-8251-AE7514A9A5B3}"/>
              </a:ext>
            </a:extLst>
          </p:cNvPr>
          <p:cNvGraphicFramePr>
            <a:graphicFrameLocks noGrp="1"/>
          </p:cNvGraphicFramePr>
          <p:nvPr/>
        </p:nvGraphicFramePr>
        <p:xfrm>
          <a:off x="3144838" y="2279650"/>
          <a:ext cx="5699125" cy="4059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0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69">
                <a:tc gridSpan="2">
                  <a:txBody>
                    <a:bodyPr/>
                    <a:lstStyle/>
                    <a:p>
                      <a:pPr algn="ctr"/>
                      <a:r>
                        <a:rPr lang="ca-ES" sz="1400" noProof="0"/>
                        <a:t>Elements patrimonials</a:t>
                      </a:r>
                    </a:p>
                  </a:txBody>
                  <a:tcPr marT="45724" marB="45724" anchor="ctr">
                    <a:solidFill>
                      <a:srgbClr val="056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084">
                <a:tc>
                  <a:txBody>
                    <a:bodyPr/>
                    <a:lstStyle/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Béns</a:t>
                      </a:r>
                      <a:endParaRPr lang="ca-ES" sz="1400" noProof="0"/>
                    </a:p>
                  </a:txBody>
                  <a:tcPr marT="45724" marB="45724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Terrenys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Edificis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Vehicles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Eines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Ordinadors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Diners en efectiu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Diners en bancs</a:t>
                      </a:r>
                      <a:endParaRPr lang="ca-ES" sz="1400" b="0" noProof="0"/>
                    </a:p>
                  </a:txBody>
                  <a:tcPr marT="45724" marB="45724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331">
                <a:tc>
                  <a:txBody>
                    <a:bodyPr/>
                    <a:lstStyle/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Drets</a:t>
                      </a:r>
                      <a:endParaRPr lang="ca-ES" sz="1400" noProof="0"/>
                    </a:p>
                  </a:txBody>
                  <a:tcPr marT="45724" marB="45724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Factures pendents de cobrament dels nostres clients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Lletres de canvi pendents de cobrament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Préstecs concedits per l’empresa</a:t>
                      </a:r>
                    </a:p>
                    <a:p>
                      <a:r>
                        <a:rPr lang="ca-ES" sz="140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Programes informàtics (dret d’ús)</a:t>
                      </a:r>
                      <a:endParaRPr lang="ca-ES" sz="1400" b="0" kern="1200" baseline="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954">
                <a:tc>
                  <a:txBody>
                    <a:bodyPr/>
                    <a:lstStyle/>
                    <a:p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Obligacions</a:t>
                      </a:r>
                      <a:endParaRPr lang="ca-ES" sz="1400" noProof="0" dirty="0"/>
                    </a:p>
                  </a:txBody>
                  <a:tcPr marT="45724" marB="45724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>
                        <a:tabLst>
                          <a:tab pos="269875" algn="l"/>
                        </a:tabLst>
                      </a:pPr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Factures pendents de pagament als nostres proveïdors</a:t>
                      </a:r>
                    </a:p>
                    <a:p>
                      <a:pPr marL="93663" indent="-93663">
                        <a:tabLst>
                          <a:tab pos="269875" algn="l"/>
                        </a:tabLst>
                      </a:pPr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Lletres de canvi pendents de pagament</a:t>
                      </a:r>
                    </a:p>
                    <a:p>
                      <a:pPr marL="93663" indent="-93663">
                        <a:tabLst>
                          <a:tab pos="269875" algn="l"/>
                        </a:tabLst>
                      </a:pPr>
                      <a:r>
                        <a:rPr lang="ca-ES" sz="140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Préstecs bancaris</a:t>
                      </a:r>
                      <a:endParaRPr lang="ca-ES" sz="1400" b="0" kern="120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66BB7435-33EC-4E73-62F5-82F9AA4F58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El patrimoni empresarial</a:t>
            </a:r>
          </a:p>
        </p:txBody>
      </p:sp>
      <p:pic>
        <p:nvPicPr>
          <p:cNvPr id="19459" name="4 Imagen">
            <a:extLst>
              <a:ext uri="{FF2B5EF4-FFF2-40B4-BE49-F238E27FC236}">
                <a16:creationId xmlns:a16="http://schemas.microsoft.com/office/drawing/2014/main" id="{5676E127-563D-738A-A9BA-6710A2815C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788" y="1484313"/>
            <a:ext cx="5616575" cy="170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Llamada de flecha hacia abajo">
            <a:extLst>
              <a:ext uri="{FF2B5EF4-FFF2-40B4-BE49-F238E27FC236}">
                <a16:creationId xmlns:a16="http://schemas.microsoft.com/office/drawing/2014/main" id="{B337BEB1-2F19-B9E9-4342-A29F8418FACB}"/>
              </a:ext>
            </a:extLst>
          </p:cNvPr>
          <p:cNvSpPr/>
          <p:nvPr/>
        </p:nvSpPr>
        <p:spPr>
          <a:xfrm>
            <a:off x="3100388" y="3781425"/>
            <a:ext cx="5676900" cy="61118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2172"/>
            </a:avLst>
          </a:prstGeom>
          <a:solidFill>
            <a:srgbClr val="0564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/>
              <a:t>Equació fonamental del patrimoni</a:t>
            </a:r>
          </a:p>
        </p:txBody>
      </p:sp>
      <p:sp>
        <p:nvSpPr>
          <p:cNvPr id="19461" name="Rectangle 9">
            <a:extLst>
              <a:ext uri="{FF2B5EF4-FFF2-40B4-BE49-F238E27FC236}">
                <a16:creationId xmlns:a16="http://schemas.microsoft.com/office/drawing/2014/main" id="{BD1B2C46-D6B9-F5A9-79DA-5CD2ADE14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0388" y="4537075"/>
            <a:ext cx="5676900" cy="1106488"/>
          </a:xfrm>
          <a:prstGeom prst="rect">
            <a:avLst/>
          </a:prstGeom>
          <a:solidFill>
            <a:srgbClr val="0564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ca-ES" altLang="es-ES" sz="1400" b="1"/>
          </a:p>
        </p:txBody>
      </p:sp>
      <p:pic>
        <p:nvPicPr>
          <p:cNvPr id="19462" name="7 Imagen">
            <a:extLst>
              <a:ext uri="{FF2B5EF4-FFF2-40B4-BE49-F238E27FC236}">
                <a16:creationId xmlns:a16="http://schemas.microsoft.com/office/drawing/2014/main" id="{B638C1D2-485C-BB60-4C37-73B8EDA3C3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338" y="4657725"/>
            <a:ext cx="5197475" cy="854075"/>
          </a:xfrm>
          <a:prstGeom prst="rect">
            <a:avLst/>
          </a:prstGeom>
          <a:solidFill>
            <a:srgbClr val="0564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375C7C94-4B98-DFCB-06B0-63F5B582C0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L’inventari</a:t>
            </a:r>
          </a:p>
        </p:txBody>
      </p:sp>
      <p:sp>
        <p:nvSpPr>
          <p:cNvPr id="21507" name="Rectangle 9">
            <a:extLst>
              <a:ext uri="{FF2B5EF4-FFF2-40B4-BE49-F238E27FC236}">
                <a16:creationId xmlns:a16="http://schemas.microsoft.com/office/drawing/2014/main" id="{9752250F-8035-56FE-2219-F1F13473B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1285875"/>
            <a:ext cx="6118225" cy="625475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L’</a:t>
            </a:r>
            <a:r>
              <a:rPr lang="ca-ES" altLang="es-ES" sz="1400" b="1">
                <a:solidFill>
                  <a:schemeClr val="tx1"/>
                </a:solidFill>
              </a:rPr>
              <a:t>inventari</a:t>
            </a:r>
            <a:r>
              <a:rPr lang="ca-ES" altLang="es-ES" sz="1400">
                <a:solidFill>
                  <a:schemeClr val="tx1"/>
                </a:solidFill>
              </a:rPr>
              <a:t> </a:t>
            </a:r>
            <a:r>
              <a:rPr lang="ca-ES" altLang="es-ES" sz="1400" b="1">
                <a:solidFill>
                  <a:schemeClr val="tx1"/>
                </a:solidFill>
              </a:rPr>
              <a:t>document </a:t>
            </a:r>
            <a:r>
              <a:rPr lang="ca-ES" altLang="es-ES" sz="1400">
                <a:solidFill>
                  <a:schemeClr val="tx1"/>
                </a:solidFill>
              </a:rPr>
              <a:t>és una relació detallada i valorada dels diferents elements que formen el patrimoni de l’empresa.</a:t>
            </a:r>
            <a:endParaRPr lang="ca-ES" altLang="es-ES" sz="1300">
              <a:solidFill>
                <a:schemeClr val="tx1"/>
              </a:solidFill>
            </a:endParaRP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CE316BEE-59DA-DE68-2B3D-574403DF965A}"/>
              </a:ext>
            </a:extLst>
          </p:cNvPr>
          <p:cNvSpPr txBox="1"/>
          <p:nvPr/>
        </p:nvSpPr>
        <p:spPr>
          <a:xfrm>
            <a:off x="3144838" y="2219325"/>
            <a:ext cx="5699125" cy="29210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a-ES" sz="1300" b="1">
                <a:solidFill>
                  <a:schemeClr val="bg1"/>
                </a:solidFill>
                <a:cs typeface="Arial" pitchFamily="34" charset="0"/>
              </a:rPr>
              <a:t>Parts d’un inventari</a:t>
            </a:r>
          </a:p>
        </p:txBody>
      </p:sp>
      <p:cxnSp>
        <p:nvCxnSpPr>
          <p:cNvPr id="5" name="4 Conector recto">
            <a:extLst>
              <a:ext uri="{FF2B5EF4-FFF2-40B4-BE49-F238E27FC236}">
                <a16:creationId xmlns:a16="http://schemas.microsoft.com/office/drawing/2014/main" id="{6E45DE32-C506-D7F2-6617-F31A9E0EC16E}"/>
              </a:ext>
            </a:extLst>
          </p:cNvPr>
          <p:cNvCxnSpPr/>
          <p:nvPr/>
        </p:nvCxnSpPr>
        <p:spPr>
          <a:xfrm rot="5400000">
            <a:off x="1649413" y="3754438"/>
            <a:ext cx="2997200" cy="635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>
            <a:extLst>
              <a:ext uri="{FF2B5EF4-FFF2-40B4-BE49-F238E27FC236}">
                <a16:creationId xmlns:a16="http://schemas.microsoft.com/office/drawing/2014/main" id="{26EBB3C2-900E-53F0-B2E8-A46D5BABEE33}"/>
              </a:ext>
            </a:extLst>
          </p:cNvPr>
          <p:cNvCxnSpPr/>
          <p:nvPr/>
        </p:nvCxnSpPr>
        <p:spPr>
          <a:xfrm>
            <a:off x="3146425" y="3022600"/>
            <a:ext cx="182563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51 CuadroTexto">
            <a:extLst>
              <a:ext uri="{FF2B5EF4-FFF2-40B4-BE49-F238E27FC236}">
                <a16:creationId xmlns:a16="http://schemas.microsoft.com/office/drawing/2014/main" id="{E282F401-CA7F-B436-0CF5-F9311478D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988" y="2881313"/>
            <a:ext cx="1595437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Encapçalament</a:t>
            </a:r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B926356A-C141-2514-5BD5-048AC0C752D7}"/>
              </a:ext>
            </a:extLst>
          </p:cNvPr>
          <p:cNvCxnSpPr/>
          <p:nvPr/>
        </p:nvCxnSpPr>
        <p:spPr>
          <a:xfrm>
            <a:off x="4924425" y="3059113"/>
            <a:ext cx="182563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51 CuadroTexto">
            <a:extLst>
              <a:ext uri="{FF2B5EF4-FFF2-40B4-BE49-F238E27FC236}">
                <a16:creationId xmlns:a16="http://schemas.microsoft.com/office/drawing/2014/main" id="{1F28E04B-B7B1-5662-C3DA-09D3D1FAE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2698750"/>
            <a:ext cx="3736975" cy="523875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Lloc on apareixen el número d’inventari, la data, el nom de l’empresa i el seu domicili.</a:t>
            </a:r>
            <a:endParaRPr lang="ca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10" name="9 Conector recto">
            <a:extLst>
              <a:ext uri="{FF2B5EF4-FFF2-40B4-BE49-F238E27FC236}">
                <a16:creationId xmlns:a16="http://schemas.microsoft.com/office/drawing/2014/main" id="{C7BE83BB-1E0E-1EC8-EE92-10F92028E303}"/>
              </a:ext>
            </a:extLst>
          </p:cNvPr>
          <p:cNvCxnSpPr/>
          <p:nvPr/>
        </p:nvCxnSpPr>
        <p:spPr>
          <a:xfrm>
            <a:off x="3144838" y="4191000"/>
            <a:ext cx="182562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51 CuadroTexto">
            <a:extLst>
              <a:ext uri="{FF2B5EF4-FFF2-40B4-BE49-F238E27FC236}">
                <a16:creationId xmlns:a16="http://schemas.microsoft.com/office/drawing/2014/main" id="{4881509D-F5EA-8FD5-5966-4F8903027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988" y="4044950"/>
            <a:ext cx="1595437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Cos</a:t>
            </a:r>
          </a:p>
        </p:txBody>
      </p:sp>
      <p:cxnSp>
        <p:nvCxnSpPr>
          <p:cNvPr id="12" name="11 Conector recto">
            <a:extLst>
              <a:ext uri="{FF2B5EF4-FFF2-40B4-BE49-F238E27FC236}">
                <a16:creationId xmlns:a16="http://schemas.microsoft.com/office/drawing/2014/main" id="{F5754004-FF89-0560-C7CB-48FA21A19210}"/>
              </a:ext>
            </a:extLst>
          </p:cNvPr>
          <p:cNvCxnSpPr/>
          <p:nvPr/>
        </p:nvCxnSpPr>
        <p:spPr>
          <a:xfrm>
            <a:off x="4924425" y="4189413"/>
            <a:ext cx="182563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51 CuadroTexto">
            <a:extLst>
              <a:ext uri="{FF2B5EF4-FFF2-40B4-BE49-F238E27FC236}">
                <a16:creationId xmlns:a16="http://schemas.microsoft.com/office/drawing/2014/main" id="{EBD7FF98-99A6-D922-86F3-0E1E8782A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3721100"/>
            <a:ext cx="3736975" cy="9540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Lloc on es registren tots els béns, drets i obligacions amb detall (número d’unitats, quilograms, preu per unitat, valoració parcial i total).</a:t>
            </a:r>
            <a:endParaRPr lang="ca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1518" name="51 CuadroTexto">
            <a:extLst>
              <a:ext uri="{FF2B5EF4-FFF2-40B4-BE49-F238E27FC236}">
                <a16:creationId xmlns:a16="http://schemas.microsoft.com/office/drawing/2014/main" id="{4B48E314-9A41-C948-715D-9822A5594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7400" y="5108575"/>
            <a:ext cx="1595438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Peu</a:t>
            </a:r>
          </a:p>
        </p:txBody>
      </p:sp>
      <p:cxnSp>
        <p:nvCxnSpPr>
          <p:cNvPr id="15" name="14 Conector recto">
            <a:extLst>
              <a:ext uri="{FF2B5EF4-FFF2-40B4-BE49-F238E27FC236}">
                <a16:creationId xmlns:a16="http://schemas.microsoft.com/office/drawing/2014/main" id="{4AAC5C5C-7A99-01F0-BAB3-67060099AAB2}"/>
              </a:ext>
            </a:extLst>
          </p:cNvPr>
          <p:cNvCxnSpPr/>
          <p:nvPr/>
        </p:nvCxnSpPr>
        <p:spPr>
          <a:xfrm>
            <a:off x="4911725" y="5254625"/>
            <a:ext cx="182563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0" name="51 CuadroTexto">
            <a:extLst>
              <a:ext uri="{FF2B5EF4-FFF2-40B4-BE49-F238E27FC236}">
                <a16:creationId xmlns:a16="http://schemas.microsoft.com/office/drawing/2014/main" id="{9582BD0D-8DDE-AF30-8AF1-003C04B04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4889500"/>
            <a:ext cx="3736975" cy="738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/>
            <a:r>
              <a:rPr lang="ca-ES" altLang="es-ES" sz="1400">
                <a:solidFill>
                  <a:schemeClr val="tx1"/>
                </a:solidFill>
              </a:rPr>
              <a:t>Apareix al final del document. Aquí es certifica el Patrimoni net amb la signatura del comerciant o gerent.</a:t>
            </a:r>
            <a:endParaRPr lang="ca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17" name="16 Conector recto">
            <a:extLst>
              <a:ext uri="{FF2B5EF4-FFF2-40B4-BE49-F238E27FC236}">
                <a16:creationId xmlns:a16="http://schemas.microsoft.com/office/drawing/2014/main" id="{DBDB4E1E-EE75-D168-01A6-9215AF49AA14}"/>
              </a:ext>
            </a:extLst>
          </p:cNvPr>
          <p:cNvCxnSpPr/>
          <p:nvPr/>
        </p:nvCxnSpPr>
        <p:spPr>
          <a:xfrm>
            <a:off x="3151188" y="5256213"/>
            <a:ext cx="182562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6D92CB-3690-48DA-8681-CC14CCF0EA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FA03BD-D67B-4FAD-954B-3798556C0184}"/>
</file>

<file path=customXml/itemProps3.xml><?xml version="1.0" encoding="utf-8"?>
<ds:datastoreItem xmlns:ds="http://schemas.openxmlformats.org/officeDocument/2006/customXml" ds:itemID="{C572F3FD-C6DA-4D15-A08F-90BC79E7E4BE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34999</TotalTime>
  <Words>592</Words>
  <Application>Microsoft Office PowerPoint</Application>
  <PresentationFormat>Presentación en pantalla (4:3)</PresentationFormat>
  <Paragraphs>102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1_Tema de Office</vt:lpstr>
      <vt:lpstr>Presentación de PowerPoint</vt:lpstr>
      <vt:lpstr>Presentación de PowerPoint</vt:lpstr>
      <vt:lpstr>L’activitat econòmica</vt:lpstr>
      <vt:lpstr>L’activitat econòmica</vt:lpstr>
      <vt:lpstr>L’activitat empresarial</vt:lpstr>
      <vt:lpstr>La comptabilitat</vt:lpstr>
      <vt:lpstr>El patrimoni empresarial</vt:lpstr>
      <vt:lpstr>El patrimoni empresarial</vt:lpstr>
      <vt:lpstr>L’inventari</vt:lpstr>
      <vt:lpstr>Balanç de situació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Alfredo</dc:creator>
  <cp:lastModifiedBy>Macmillan Education</cp:lastModifiedBy>
  <cp:revision>74</cp:revision>
  <cp:lastPrinted>1601-01-01T00:00:00Z</cp:lastPrinted>
  <dcterms:created xsi:type="dcterms:W3CDTF">1601-01-01T00:00:00Z</dcterms:created>
  <dcterms:modified xsi:type="dcterms:W3CDTF">2024-09-16T14:17:36Z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0x010100A12CF62C539F3A4CAFFF5385648CD41C</vt:lpwstr>
  </property>
  <property fmtid="{D5CDD505-2E9C-101B-9397-08002B2CF9AE}" pid="3" name="MediaServiceImageTags">
    <vt:lpwstr/>
  </property>
</Properties>
</file>