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9144000" cy="6858000" type="screen4x3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gv0GuLj092wQkhz49iH0GbGPNf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EAA34A-A846-4CDB-9A2E-26A0BF906A31}" v="9" dt="2025-05-14T08:52:30.544"/>
  </p1510:revLst>
</p1510:revInfo>
</file>

<file path=ppt/tableStyles.xml><?xml version="1.0" encoding="utf-8"?>
<a:tblStyleLst xmlns:a="http://schemas.openxmlformats.org/drawingml/2006/main" def="{45F784B3-931F-4350-9C6B-E3CBE398500D}">
  <a:tblStyle styleId="{45F784B3-931F-4350-9C6B-E3CBE398500D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F6EF"/>
          </a:solidFill>
        </a:fill>
      </a:tcStyle>
    </a:wholeTbl>
    <a:band1H>
      <a:tcTxStyle/>
      <a:tcStyle>
        <a:tcBdr/>
        <a:fill>
          <a:solidFill>
            <a:srgbClr val="CAECDD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ECDD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customschemas.google.com/relationships/presentationmetadata" Target="meta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F0D302-7148-4C5F-A3D9-5E2047794778}" type="doc">
      <dgm:prSet loTypeId="urn:microsoft.com/office/officeart/2005/8/layout/pyramid2" loCatId="pyramid" qsTypeId="urn:microsoft.com/office/officeart/2005/8/quickstyle/3d7" qsCatId="3D" csTypeId="urn:microsoft.com/office/officeart/2005/8/colors/accent2_1" csCatId="accent2" phldr="1"/>
      <dgm:spPr/>
    </dgm:pt>
    <dgm:pt modelId="{ACDAE1D9-9922-4329-97EA-084A616CA784}">
      <dgm:prSet phldrT="[Texto]"/>
      <dgm:spPr/>
      <dgm:t>
        <a:bodyPr/>
        <a:lstStyle/>
        <a:p>
          <a:r>
            <a:rPr lang="ca-ES" noProof="0" dirty="0"/>
            <a:t>Curs especialització - Expert</a:t>
          </a:r>
        </a:p>
      </dgm:t>
    </dgm:pt>
    <dgm:pt modelId="{6F5D0294-4F0E-4B25-8500-0C72FFD4902A}" type="parTrans" cxnId="{A0E3204D-D717-421A-BB0A-7B3045EE27B3}">
      <dgm:prSet/>
      <dgm:spPr/>
      <dgm:t>
        <a:bodyPr/>
        <a:lstStyle/>
        <a:p>
          <a:endParaRPr lang="es-ES"/>
        </a:p>
      </dgm:t>
    </dgm:pt>
    <dgm:pt modelId="{8D9047A3-E3B1-45E4-A269-021C4B0DE720}" type="sibTrans" cxnId="{A0E3204D-D717-421A-BB0A-7B3045EE27B3}">
      <dgm:prSet/>
      <dgm:spPr/>
      <dgm:t>
        <a:bodyPr/>
        <a:lstStyle/>
        <a:p>
          <a:endParaRPr lang="es-ES"/>
        </a:p>
      </dgm:t>
    </dgm:pt>
    <dgm:pt modelId="{B3CE7CEA-B44B-4B22-ADD2-409F8AAACE38}">
      <dgm:prSet phldrT="[Texto]"/>
      <dgm:spPr/>
      <dgm:t>
        <a:bodyPr/>
        <a:lstStyle/>
        <a:p>
          <a:r>
            <a:rPr lang="ca-ES" noProof="0" dirty="0"/>
            <a:t>Grau superior- Tècnic superior</a:t>
          </a:r>
        </a:p>
      </dgm:t>
    </dgm:pt>
    <dgm:pt modelId="{38DE0605-8469-4848-81C6-0F5FC8AC6E3F}" type="parTrans" cxnId="{F4FF213C-D519-45A9-AC7C-3548ECC02E7C}">
      <dgm:prSet/>
      <dgm:spPr/>
      <dgm:t>
        <a:bodyPr/>
        <a:lstStyle/>
        <a:p>
          <a:endParaRPr lang="es-ES"/>
        </a:p>
      </dgm:t>
    </dgm:pt>
    <dgm:pt modelId="{DA4DA337-30F9-4F8A-A5F3-899CA04EDACB}" type="sibTrans" cxnId="{F4FF213C-D519-45A9-AC7C-3548ECC02E7C}">
      <dgm:prSet/>
      <dgm:spPr/>
      <dgm:t>
        <a:bodyPr/>
        <a:lstStyle/>
        <a:p>
          <a:endParaRPr lang="es-ES"/>
        </a:p>
      </dgm:t>
    </dgm:pt>
    <dgm:pt modelId="{DFB8A558-47D2-44FF-B66F-05E883B77346}">
      <dgm:prSet phldrT="[Texto]"/>
      <dgm:spPr/>
      <dgm:t>
        <a:bodyPr/>
        <a:lstStyle/>
        <a:p>
          <a:r>
            <a:rPr lang="ca-ES" noProof="0" dirty="0"/>
            <a:t>Grau bàsic - Professional  bàsic</a:t>
          </a:r>
        </a:p>
      </dgm:t>
    </dgm:pt>
    <dgm:pt modelId="{12F95B8E-AD48-4EEE-8DCF-F8975DAB65DB}" type="parTrans" cxnId="{24C7C83C-0599-44A9-A7B6-25C1B28EE0C3}">
      <dgm:prSet/>
      <dgm:spPr/>
      <dgm:t>
        <a:bodyPr/>
        <a:lstStyle/>
        <a:p>
          <a:endParaRPr lang="es-ES"/>
        </a:p>
      </dgm:t>
    </dgm:pt>
    <dgm:pt modelId="{EB91F237-8B75-48D2-9556-A562D08AE2E3}" type="sibTrans" cxnId="{24C7C83C-0599-44A9-A7B6-25C1B28EE0C3}">
      <dgm:prSet/>
      <dgm:spPr/>
      <dgm:t>
        <a:bodyPr/>
        <a:lstStyle/>
        <a:p>
          <a:endParaRPr lang="es-ES"/>
        </a:p>
      </dgm:t>
    </dgm:pt>
    <dgm:pt modelId="{0C3504B3-CFB6-43EE-9CD7-73E67A7CDCB0}">
      <dgm:prSet phldrT="[Texto]"/>
      <dgm:spPr/>
      <dgm:t>
        <a:bodyPr/>
        <a:lstStyle/>
        <a:p>
          <a:r>
            <a:rPr lang="ca-ES" noProof="0" dirty="0"/>
            <a:t>Grau mig - Tècnic</a:t>
          </a:r>
        </a:p>
      </dgm:t>
    </dgm:pt>
    <dgm:pt modelId="{4BC8B43D-A6A6-4D15-BC00-008E28AAE1D8}" type="sibTrans" cxnId="{7866106C-3B54-4A1A-AC08-AC7208F5D650}">
      <dgm:prSet/>
      <dgm:spPr/>
      <dgm:t>
        <a:bodyPr/>
        <a:lstStyle/>
        <a:p>
          <a:endParaRPr lang="es-ES"/>
        </a:p>
      </dgm:t>
    </dgm:pt>
    <dgm:pt modelId="{3C5741E5-E562-4085-9E29-06333ACE2DE3}" type="parTrans" cxnId="{7866106C-3B54-4A1A-AC08-AC7208F5D650}">
      <dgm:prSet/>
      <dgm:spPr/>
      <dgm:t>
        <a:bodyPr/>
        <a:lstStyle/>
        <a:p>
          <a:endParaRPr lang="es-ES"/>
        </a:p>
      </dgm:t>
    </dgm:pt>
    <dgm:pt modelId="{5EF140AF-D755-4CCF-AEAD-883326820DF5}" type="pres">
      <dgm:prSet presAssocID="{E4F0D302-7148-4C5F-A3D9-5E2047794778}" presName="compositeShape" presStyleCnt="0">
        <dgm:presLayoutVars>
          <dgm:dir/>
          <dgm:resizeHandles/>
        </dgm:presLayoutVars>
      </dgm:prSet>
      <dgm:spPr/>
    </dgm:pt>
    <dgm:pt modelId="{00F8AC57-1953-4DC9-A8C4-AF66C78AFB14}" type="pres">
      <dgm:prSet presAssocID="{E4F0D302-7148-4C5F-A3D9-5E2047794778}" presName="pyramid" presStyleLbl="node1" presStyleIdx="0" presStyleCnt="1"/>
      <dgm:spPr>
        <a:solidFill>
          <a:schemeClr val="accent6">
            <a:lumMod val="60000"/>
            <a:lumOff val="40000"/>
          </a:schemeClr>
        </a:solidFill>
      </dgm:spPr>
    </dgm:pt>
    <dgm:pt modelId="{074E93D7-971C-49ED-858D-A8AE5B166C67}" type="pres">
      <dgm:prSet presAssocID="{E4F0D302-7148-4C5F-A3D9-5E2047794778}" presName="theList" presStyleCnt="0"/>
      <dgm:spPr/>
    </dgm:pt>
    <dgm:pt modelId="{0D2692C6-1913-45D3-A77A-B38BA608D2ED}" type="pres">
      <dgm:prSet presAssocID="{ACDAE1D9-9922-4329-97EA-084A616CA784}" presName="aNode" presStyleLbl="fgAcc1" presStyleIdx="0" presStyleCnt="4">
        <dgm:presLayoutVars>
          <dgm:bulletEnabled val="1"/>
        </dgm:presLayoutVars>
      </dgm:prSet>
      <dgm:spPr/>
    </dgm:pt>
    <dgm:pt modelId="{6EFB41D5-E283-49F1-B10B-9246EAFCAAD3}" type="pres">
      <dgm:prSet presAssocID="{ACDAE1D9-9922-4329-97EA-084A616CA784}" presName="aSpace" presStyleCnt="0"/>
      <dgm:spPr/>
    </dgm:pt>
    <dgm:pt modelId="{5D1351C6-C5F1-48FF-83AB-56B92F02D4D1}" type="pres">
      <dgm:prSet presAssocID="{B3CE7CEA-B44B-4B22-ADD2-409F8AAACE38}" presName="aNode" presStyleLbl="fgAcc1" presStyleIdx="1" presStyleCnt="4">
        <dgm:presLayoutVars>
          <dgm:bulletEnabled val="1"/>
        </dgm:presLayoutVars>
      </dgm:prSet>
      <dgm:spPr/>
    </dgm:pt>
    <dgm:pt modelId="{0035D0F5-5A81-4084-AB3D-4DB29A6C208D}" type="pres">
      <dgm:prSet presAssocID="{B3CE7CEA-B44B-4B22-ADD2-409F8AAACE38}" presName="aSpace" presStyleCnt="0"/>
      <dgm:spPr/>
    </dgm:pt>
    <dgm:pt modelId="{B14351DC-3146-4869-ADA8-CDA25385A372}" type="pres">
      <dgm:prSet presAssocID="{0C3504B3-CFB6-43EE-9CD7-73E67A7CDCB0}" presName="aNode" presStyleLbl="fgAcc1" presStyleIdx="2" presStyleCnt="4" custLinFactNeighborX="-2091">
        <dgm:presLayoutVars>
          <dgm:bulletEnabled val="1"/>
        </dgm:presLayoutVars>
      </dgm:prSet>
      <dgm:spPr/>
    </dgm:pt>
    <dgm:pt modelId="{3550B677-D59C-461E-8536-DD72E725607B}" type="pres">
      <dgm:prSet presAssocID="{0C3504B3-CFB6-43EE-9CD7-73E67A7CDCB0}" presName="aSpace" presStyleCnt="0"/>
      <dgm:spPr/>
    </dgm:pt>
    <dgm:pt modelId="{F8589653-B507-4890-B755-168A96D65879}" type="pres">
      <dgm:prSet presAssocID="{DFB8A558-47D2-44FF-B66F-05E883B77346}" presName="aNode" presStyleLbl="fgAcc1" presStyleIdx="3" presStyleCnt="4">
        <dgm:presLayoutVars>
          <dgm:bulletEnabled val="1"/>
        </dgm:presLayoutVars>
      </dgm:prSet>
      <dgm:spPr/>
    </dgm:pt>
    <dgm:pt modelId="{FBDF6901-F5D5-4EAF-A3EF-87629FACF21A}" type="pres">
      <dgm:prSet presAssocID="{DFB8A558-47D2-44FF-B66F-05E883B77346}" presName="aSpace" presStyleCnt="0"/>
      <dgm:spPr/>
    </dgm:pt>
  </dgm:ptLst>
  <dgm:cxnLst>
    <dgm:cxn modelId="{7E4C0906-D60B-4DBC-A96B-34068079866B}" type="presOf" srcId="{B3CE7CEA-B44B-4B22-ADD2-409F8AAACE38}" destId="{5D1351C6-C5F1-48FF-83AB-56B92F02D4D1}" srcOrd="0" destOrd="0" presId="urn:microsoft.com/office/officeart/2005/8/layout/pyramid2"/>
    <dgm:cxn modelId="{10C89C06-529F-434E-9780-728D2B1B9A87}" type="presOf" srcId="{E4F0D302-7148-4C5F-A3D9-5E2047794778}" destId="{5EF140AF-D755-4CCF-AEAD-883326820DF5}" srcOrd="0" destOrd="0" presId="urn:microsoft.com/office/officeart/2005/8/layout/pyramid2"/>
    <dgm:cxn modelId="{F4FF213C-D519-45A9-AC7C-3548ECC02E7C}" srcId="{E4F0D302-7148-4C5F-A3D9-5E2047794778}" destId="{B3CE7CEA-B44B-4B22-ADD2-409F8AAACE38}" srcOrd="1" destOrd="0" parTransId="{38DE0605-8469-4848-81C6-0F5FC8AC6E3F}" sibTransId="{DA4DA337-30F9-4F8A-A5F3-899CA04EDACB}"/>
    <dgm:cxn modelId="{24C7C83C-0599-44A9-A7B6-25C1B28EE0C3}" srcId="{E4F0D302-7148-4C5F-A3D9-5E2047794778}" destId="{DFB8A558-47D2-44FF-B66F-05E883B77346}" srcOrd="3" destOrd="0" parTransId="{12F95B8E-AD48-4EEE-8DCF-F8975DAB65DB}" sibTransId="{EB91F237-8B75-48D2-9556-A562D08AE2E3}"/>
    <dgm:cxn modelId="{D034B466-DB39-4AE3-900A-141091369403}" type="presOf" srcId="{DFB8A558-47D2-44FF-B66F-05E883B77346}" destId="{F8589653-B507-4890-B755-168A96D65879}" srcOrd="0" destOrd="0" presId="urn:microsoft.com/office/officeart/2005/8/layout/pyramid2"/>
    <dgm:cxn modelId="{7866106C-3B54-4A1A-AC08-AC7208F5D650}" srcId="{E4F0D302-7148-4C5F-A3D9-5E2047794778}" destId="{0C3504B3-CFB6-43EE-9CD7-73E67A7CDCB0}" srcOrd="2" destOrd="0" parTransId="{3C5741E5-E562-4085-9E29-06333ACE2DE3}" sibTransId="{4BC8B43D-A6A6-4D15-BC00-008E28AAE1D8}"/>
    <dgm:cxn modelId="{A0E3204D-D717-421A-BB0A-7B3045EE27B3}" srcId="{E4F0D302-7148-4C5F-A3D9-5E2047794778}" destId="{ACDAE1D9-9922-4329-97EA-084A616CA784}" srcOrd="0" destOrd="0" parTransId="{6F5D0294-4F0E-4B25-8500-0C72FFD4902A}" sibTransId="{8D9047A3-E3B1-45E4-A269-021C4B0DE720}"/>
    <dgm:cxn modelId="{8E9A3193-66CB-480C-9B79-B3DA68FF10FF}" type="presOf" srcId="{ACDAE1D9-9922-4329-97EA-084A616CA784}" destId="{0D2692C6-1913-45D3-A77A-B38BA608D2ED}" srcOrd="0" destOrd="0" presId="urn:microsoft.com/office/officeart/2005/8/layout/pyramid2"/>
    <dgm:cxn modelId="{DE8E8A95-D949-419D-8650-E0357B20EEA4}" type="presOf" srcId="{0C3504B3-CFB6-43EE-9CD7-73E67A7CDCB0}" destId="{B14351DC-3146-4869-ADA8-CDA25385A372}" srcOrd="0" destOrd="0" presId="urn:microsoft.com/office/officeart/2005/8/layout/pyramid2"/>
    <dgm:cxn modelId="{7B4AB0CA-DD1A-47C6-BE73-C2AF5B594B68}" type="presParOf" srcId="{5EF140AF-D755-4CCF-AEAD-883326820DF5}" destId="{00F8AC57-1953-4DC9-A8C4-AF66C78AFB14}" srcOrd="0" destOrd="0" presId="urn:microsoft.com/office/officeart/2005/8/layout/pyramid2"/>
    <dgm:cxn modelId="{478D2740-C1FC-473A-928A-7303E16F82B7}" type="presParOf" srcId="{5EF140AF-D755-4CCF-AEAD-883326820DF5}" destId="{074E93D7-971C-49ED-858D-A8AE5B166C67}" srcOrd="1" destOrd="0" presId="urn:microsoft.com/office/officeart/2005/8/layout/pyramid2"/>
    <dgm:cxn modelId="{D3215B4A-5FB4-461D-BA48-7A543F845E37}" type="presParOf" srcId="{074E93D7-971C-49ED-858D-A8AE5B166C67}" destId="{0D2692C6-1913-45D3-A77A-B38BA608D2ED}" srcOrd="0" destOrd="0" presId="urn:microsoft.com/office/officeart/2005/8/layout/pyramid2"/>
    <dgm:cxn modelId="{86515C1C-988A-4664-842A-D84137D08D6E}" type="presParOf" srcId="{074E93D7-971C-49ED-858D-A8AE5B166C67}" destId="{6EFB41D5-E283-49F1-B10B-9246EAFCAAD3}" srcOrd="1" destOrd="0" presId="urn:microsoft.com/office/officeart/2005/8/layout/pyramid2"/>
    <dgm:cxn modelId="{DAC82A7A-11CC-4909-8304-297C89B657F3}" type="presParOf" srcId="{074E93D7-971C-49ED-858D-A8AE5B166C67}" destId="{5D1351C6-C5F1-48FF-83AB-56B92F02D4D1}" srcOrd="2" destOrd="0" presId="urn:microsoft.com/office/officeart/2005/8/layout/pyramid2"/>
    <dgm:cxn modelId="{2A71BAC1-D17F-4E52-BA76-BC9EBCEDBD4A}" type="presParOf" srcId="{074E93D7-971C-49ED-858D-A8AE5B166C67}" destId="{0035D0F5-5A81-4084-AB3D-4DB29A6C208D}" srcOrd="3" destOrd="0" presId="urn:microsoft.com/office/officeart/2005/8/layout/pyramid2"/>
    <dgm:cxn modelId="{A4985B76-05FB-42EC-9E47-D136D44A3792}" type="presParOf" srcId="{074E93D7-971C-49ED-858D-A8AE5B166C67}" destId="{B14351DC-3146-4869-ADA8-CDA25385A372}" srcOrd="4" destOrd="0" presId="urn:microsoft.com/office/officeart/2005/8/layout/pyramid2"/>
    <dgm:cxn modelId="{D5E60230-ABC9-4EF4-B776-D6A1B67982B4}" type="presParOf" srcId="{074E93D7-971C-49ED-858D-A8AE5B166C67}" destId="{3550B677-D59C-461E-8536-DD72E725607B}" srcOrd="5" destOrd="0" presId="urn:microsoft.com/office/officeart/2005/8/layout/pyramid2"/>
    <dgm:cxn modelId="{46CB5C59-2A03-4748-BE4B-7C5A241CD160}" type="presParOf" srcId="{074E93D7-971C-49ED-858D-A8AE5B166C67}" destId="{F8589653-B507-4890-B755-168A96D65879}" srcOrd="6" destOrd="0" presId="urn:microsoft.com/office/officeart/2005/8/layout/pyramid2"/>
    <dgm:cxn modelId="{C821E590-C9A2-4D3C-9284-5D6CAA7FAFBA}" type="presParOf" srcId="{074E93D7-971C-49ED-858D-A8AE5B166C67}" destId="{FBDF6901-F5D5-4EAF-A3EF-87629FACF21A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F8AC57-1953-4DC9-A8C4-AF66C78AFB14}">
      <dsp:nvSpPr>
        <dsp:cNvPr id="0" name=""/>
        <dsp:cNvSpPr/>
      </dsp:nvSpPr>
      <dsp:spPr>
        <a:xfrm>
          <a:off x="674784" y="0"/>
          <a:ext cx="4624288" cy="4624288"/>
        </a:xfrm>
        <a:prstGeom prst="triangle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D2692C6-1913-45D3-A77A-B38BA608D2ED}">
      <dsp:nvSpPr>
        <dsp:cNvPr id="0" name=""/>
        <dsp:cNvSpPr/>
      </dsp:nvSpPr>
      <dsp:spPr>
        <a:xfrm>
          <a:off x="2986928" y="462880"/>
          <a:ext cx="3005787" cy="821894"/>
        </a:xfrm>
        <a:prstGeom prst="round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2100" kern="1200" noProof="0" dirty="0"/>
            <a:t>Curs especialització - Expert</a:t>
          </a:r>
        </a:p>
      </dsp:txBody>
      <dsp:txXfrm>
        <a:off x="3027050" y="503002"/>
        <a:ext cx="2925543" cy="741650"/>
      </dsp:txXfrm>
    </dsp:sp>
    <dsp:sp modelId="{5D1351C6-C5F1-48FF-83AB-56B92F02D4D1}">
      <dsp:nvSpPr>
        <dsp:cNvPr id="0" name=""/>
        <dsp:cNvSpPr/>
      </dsp:nvSpPr>
      <dsp:spPr>
        <a:xfrm>
          <a:off x="2986928" y="1387512"/>
          <a:ext cx="3005787" cy="821894"/>
        </a:xfrm>
        <a:prstGeom prst="round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2100" kern="1200" noProof="0" dirty="0"/>
            <a:t>Grau superior- Tècnic superior</a:t>
          </a:r>
        </a:p>
      </dsp:txBody>
      <dsp:txXfrm>
        <a:off x="3027050" y="1427634"/>
        <a:ext cx="2925543" cy="741650"/>
      </dsp:txXfrm>
    </dsp:sp>
    <dsp:sp modelId="{B14351DC-3146-4869-ADA8-CDA25385A372}">
      <dsp:nvSpPr>
        <dsp:cNvPr id="0" name=""/>
        <dsp:cNvSpPr/>
      </dsp:nvSpPr>
      <dsp:spPr>
        <a:xfrm>
          <a:off x="2924077" y="2312144"/>
          <a:ext cx="3005787" cy="821894"/>
        </a:xfrm>
        <a:prstGeom prst="round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2100" kern="1200" noProof="0" dirty="0"/>
            <a:t>Grau mig - Tècnic</a:t>
          </a:r>
        </a:p>
      </dsp:txBody>
      <dsp:txXfrm>
        <a:off x="2964199" y="2352266"/>
        <a:ext cx="2925543" cy="741650"/>
      </dsp:txXfrm>
    </dsp:sp>
    <dsp:sp modelId="{F8589653-B507-4890-B755-168A96D65879}">
      <dsp:nvSpPr>
        <dsp:cNvPr id="0" name=""/>
        <dsp:cNvSpPr/>
      </dsp:nvSpPr>
      <dsp:spPr>
        <a:xfrm>
          <a:off x="2986928" y="3236775"/>
          <a:ext cx="3005787" cy="821894"/>
        </a:xfrm>
        <a:prstGeom prst="round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2100" kern="1200" noProof="0" dirty="0"/>
            <a:t>Grau bàsic - Professional  bàsic</a:t>
          </a:r>
        </a:p>
      </dsp:txBody>
      <dsp:txXfrm>
        <a:off x="3027050" y="3276897"/>
        <a:ext cx="2925543" cy="7416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/>
        </p:nvSpPr>
        <p:spPr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4;n"/>
          <p:cNvSpPr>
            <a:spLocks noGrp="1" noRot="1" noChangeAspect="1"/>
          </p:cNvSpPr>
          <p:nvPr>
            <p:ph type="sldImg" idx="2"/>
          </p:nvPr>
        </p:nvSpPr>
        <p:spPr>
          <a:xfrm>
            <a:off x="215900" y="812800"/>
            <a:ext cx="7124700" cy="40052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" name="Google Shape;5;n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" name="Google Shape;6;n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3278188" cy="53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dt" idx="10"/>
          </p:nvPr>
        </p:nvSpPr>
        <p:spPr>
          <a:xfrm>
            <a:off x="4278313" y="0"/>
            <a:ext cx="3278187" cy="53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ftr" idx="11"/>
          </p:nvPr>
        </p:nvSpPr>
        <p:spPr>
          <a:xfrm>
            <a:off x="0" y="10156825"/>
            <a:ext cx="3278188" cy="53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n"/>
          <p:cNvSpPr txBox="1">
            <a:spLocks noGrp="1"/>
          </p:cNvSpPr>
          <p:nvPr>
            <p:ph type="sldNum" idx="12"/>
          </p:nvPr>
        </p:nvSpPr>
        <p:spPr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‹Nº›</a:t>
            </a:fld>
            <a:endParaRPr sz="1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 txBox="1">
            <a:spLocks noGrp="1"/>
          </p:cNvSpPr>
          <p:nvPr>
            <p:ph type="sldNum" idx="12"/>
          </p:nvPr>
        </p:nvSpPr>
        <p:spPr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1</a:t>
            </a:fld>
            <a:endParaRPr/>
          </a:p>
        </p:txBody>
      </p:sp>
      <p:sp>
        <p:nvSpPr>
          <p:cNvPr id="45" name="Google Shape;4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12800"/>
            <a:ext cx="5343525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46" name="Google Shape;46;p1:notes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:notes"/>
          <p:cNvSpPr txBox="1">
            <a:spLocks noGrp="1"/>
          </p:cNvSpPr>
          <p:nvPr>
            <p:ph type="sldNum" idx="12"/>
          </p:nvPr>
        </p:nvSpPr>
        <p:spPr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2</a:t>
            </a:fld>
            <a:endParaRPr/>
          </a:p>
        </p:txBody>
      </p:sp>
      <p:sp>
        <p:nvSpPr>
          <p:cNvPr id="54" name="Google Shape;5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12800"/>
            <a:ext cx="5343525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55" name="Google Shape;55;p3:notes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4:notes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12800"/>
            <a:ext cx="5340350" cy="40052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5:notes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12800"/>
            <a:ext cx="5340350" cy="40052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6:notes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12800"/>
            <a:ext cx="5340350" cy="40052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7:notes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12800"/>
            <a:ext cx="5340350" cy="40052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12800"/>
            <a:ext cx="5340350" cy="40052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:notes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12800"/>
            <a:ext cx="5340350" cy="40052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seño personalizado">
  <p:cSld name="Diseño personalizado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>
  <p:cSld name="Imagen con título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>
  <p:cSld name="Título y texto vertical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>
  <p:cSld name="Título vertical y texto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3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3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8425" rIns="0" bIns="0" anchor="t" anchorCtr="0">
            <a:noAutofit/>
          </a:bodyPr>
          <a:lstStyle>
            <a:lvl1pPr lvl="0" algn="ctr">
              <a:lnSpc>
                <a:spcPct val="93000"/>
              </a:lnSpc>
              <a:spcBef>
                <a:spcPts val="1425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93000"/>
              </a:lnSpc>
              <a:spcBef>
                <a:spcPts val="1138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93000"/>
              </a:lnSpc>
              <a:spcBef>
                <a:spcPts val="85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93000"/>
              </a:lnSpc>
              <a:spcBef>
                <a:spcPts val="575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93000"/>
              </a:lnSpc>
              <a:spcBef>
                <a:spcPts val="288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8226425" cy="114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4"/>
          <p:cNvSpPr txBox="1">
            <a:spLocks noGrp="1"/>
          </p:cNvSpPr>
          <p:nvPr>
            <p:ph type="body" idx="1"/>
          </p:nvPr>
        </p:nvSpPr>
        <p:spPr>
          <a:xfrm>
            <a:off x="457200" y="1604963"/>
            <a:ext cx="8226425" cy="3973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8425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1425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93000"/>
              </a:lnSpc>
              <a:spcBef>
                <a:spcPts val="1138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93000"/>
              </a:lnSpc>
              <a:spcBef>
                <a:spcPts val="85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93000"/>
              </a:lnSpc>
              <a:spcBef>
                <a:spcPts val="575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93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5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8425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1425"/>
              </a:spcBef>
              <a:spcAft>
                <a:spcPts val="0"/>
              </a:spcAft>
              <a:buSzPts val="2400"/>
              <a:buNone/>
              <a:defRPr sz="2400"/>
            </a:lvl1pPr>
            <a:lvl2pPr marL="914400" lvl="1" indent="-228600" algn="l">
              <a:lnSpc>
                <a:spcPct val="93000"/>
              </a:lnSpc>
              <a:spcBef>
                <a:spcPts val="1138"/>
              </a:spcBef>
              <a:spcAft>
                <a:spcPts val="0"/>
              </a:spcAft>
              <a:buSzPts val="2000"/>
              <a:buNone/>
              <a:defRPr sz="2000"/>
            </a:lvl2pPr>
            <a:lvl3pPr marL="1371600" lvl="2" indent="-228600" algn="l">
              <a:lnSpc>
                <a:spcPct val="93000"/>
              </a:lnSpc>
              <a:spcBef>
                <a:spcPts val="850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>
              <a:lnSpc>
                <a:spcPct val="93000"/>
              </a:lnSpc>
              <a:spcBef>
                <a:spcPts val="575"/>
              </a:spcBef>
              <a:spcAft>
                <a:spcPts val="0"/>
              </a:spcAft>
              <a:buSzPts val="1600"/>
              <a:buNone/>
              <a:defRPr sz="1600"/>
            </a:lvl4pPr>
            <a:lvl5pPr marL="2286000" lvl="4" indent="-228600" algn="l">
              <a:lnSpc>
                <a:spcPct val="93000"/>
              </a:lnSpc>
              <a:spcBef>
                <a:spcPts val="288"/>
              </a:spcBef>
              <a:spcAft>
                <a:spcPts val="0"/>
              </a:spcAft>
              <a:buSzPts val="1600"/>
              <a:buNone/>
              <a:defRPr sz="16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8226425" cy="114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body" idx="1"/>
          </p:nvPr>
        </p:nvSpPr>
        <p:spPr>
          <a:xfrm>
            <a:off x="457200" y="1604963"/>
            <a:ext cx="4037013" cy="3973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8425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1425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93000"/>
              </a:lnSpc>
              <a:spcBef>
                <a:spcPts val="1138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93000"/>
              </a:lnSpc>
              <a:spcBef>
                <a:spcPts val="85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93000"/>
              </a:lnSpc>
              <a:spcBef>
                <a:spcPts val="575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93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body" idx="2"/>
          </p:nvPr>
        </p:nvSpPr>
        <p:spPr>
          <a:xfrm>
            <a:off x="4646613" y="1604963"/>
            <a:ext cx="4037012" cy="3973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8425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1425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93000"/>
              </a:lnSpc>
              <a:spcBef>
                <a:spcPts val="1138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93000"/>
              </a:lnSpc>
              <a:spcBef>
                <a:spcPts val="85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93000"/>
              </a:lnSpc>
              <a:spcBef>
                <a:spcPts val="575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93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7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8425" rIns="0" bIns="0" anchor="b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1425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93000"/>
              </a:lnSpc>
              <a:spcBef>
                <a:spcPts val="1138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3000"/>
              </a:lnSpc>
              <a:spcBef>
                <a:spcPts val="85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3000"/>
              </a:lnSpc>
              <a:spcBef>
                <a:spcPts val="575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3000"/>
              </a:lnSpc>
              <a:spcBef>
                <a:spcPts val="288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4" name="Google Shape;34;p17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8425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1425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93000"/>
              </a:lnSpc>
              <a:spcBef>
                <a:spcPts val="1138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93000"/>
              </a:lnSpc>
              <a:spcBef>
                <a:spcPts val="85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93000"/>
              </a:lnSpc>
              <a:spcBef>
                <a:spcPts val="575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93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8425" rIns="0" bIns="0" anchor="b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1425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93000"/>
              </a:lnSpc>
              <a:spcBef>
                <a:spcPts val="1138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3000"/>
              </a:lnSpc>
              <a:spcBef>
                <a:spcPts val="85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3000"/>
              </a:lnSpc>
              <a:spcBef>
                <a:spcPts val="575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3000"/>
              </a:lnSpc>
              <a:spcBef>
                <a:spcPts val="288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8425" rIns="0" bIns="0" anchor="t" anchorCtr="0">
            <a:noAutofit/>
          </a:bodyPr>
          <a:lstStyle>
            <a:lvl1pPr marL="457200" lvl="0" indent="-228600" algn="l">
              <a:lnSpc>
                <a:spcPct val="93000"/>
              </a:lnSpc>
              <a:spcBef>
                <a:spcPts val="1425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93000"/>
              </a:lnSpc>
              <a:spcBef>
                <a:spcPts val="1138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93000"/>
              </a:lnSpc>
              <a:spcBef>
                <a:spcPts val="85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93000"/>
              </a:lnSpc>
              <a:spcBef>
                <a:spcPts val="575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93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8226425" cy="114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>
  <p:cSld name="Contenido con título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8226425" cy="1141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body" idx="1"/>
          </p:nvPr>
        </p:nvSpPr>
        <p:spPr>
          <a:xfrm>
            <a:off x="457200" y="1604963"/>
            <a:ext cx="8226425" cy="3973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8425" rIns="0" bIns="0" anchor="t" anchorCtr="0">
            <a:noAutofit/>
          </a:bodyPr>
          <a:lstStyle>
            <a:lvl1pPr marL="457200" marR="0" lvl="0" indent="-228600" algn="l" rtl="0">
              <a:lnSpc>
                <a:spcPct val="93000"/>
              </a:lnSpc>
              <a:spcBef>
                <a:spcPts val="1425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3000"/>
              </a:lnSpc>
              <a:spcBef>
                <a:spcPts val="1138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3000"/>
              </a:lnSpc>
              <a:spcBef>
                <a:spcPts val="85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3000"/>
              </a:lnSpc>
              <a:spcBef>
                <a:spcPts val="575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3000"/>
              </a:lnSpc>
              <a:spcBef>
                <a:spcPts val="288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3" name="Google Shape;13;p10"/>
          <p:cNvPicPr preferRelativeResize="0"/>
          <p:nvPr/>
        </p:nvPicPr>
        <p:blipFill rotWithShape="1">
          <a:blip r:embed="rId14">
            <a:alphaModFix/>
          </a:blip>
          <a:srcRect l="5537" r="5443"/>
          <a:stretch/>
        </p:blipFill>
        <p:spPr>
          <a:xfrm>
            <a:off x="-36513" y="0"/>
            <a:ext cx="1728788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10"/>
          <p:cNvSpPr/>
          <p:nvPr/>
        </p:nvSpPr>
        <p:spPr>
          <a:xfrm>
            <a:off x="1774825" y="6461125"/>
            <a:ext cx="1357313" cy="207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Times New Roman"/>
              <a:buNone/>
            </a:pPr>
            <a:r>
              <a:rPr lang="es-ES" sz="750" b="0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© </a:t>
            </a:r>
            <a:r>
              <a:rPr lang="es-ES" sz="750" b="1" i="0" u="none" strike="noStrike" cap="none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MACMILLAN Education</a:t>
            </a:r>
            <a:endParaRPr sz="750" b="0" i="0" u="none" strike="noStrike" cap="non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" name="Google Shape;15;p10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7391400" y="6227763"/>
            <a:ext cx="1303338" cy="46831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oogle Shape;48;p1"/>
          <p:cNvGrpSpPr/>
          <p:nvPr/>
        </p:nvGrpSpPr>
        <p:grpSpPr>
          <a:xfrm>
            <a:off x="1588" y="0"/>
            <a:ext cx="5074468" cy="6846888"/>
            <a:chOff x="1206" y="0"/>
            <a:chExt cx="5074711" cy="6846570"/>
          </a:xfrm>
        </p:grpSpPr>
        <p:sp>
          <p:nvSpPr>
            <p:cNvPr id="49" name="Google Shape;49;p1"/>
            <p:cNvSpPr/>
            <p:nvPr/>
          </p:nvSpPr>
          <p:spPr>
            <a:xfrm>
              <a:off x="1206" y="0"/>
              <a:ext cx="1800225" cy="684657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Times New Roman"/>
                <a:buNone/>
              </a:pPr>
              <a:endParaRPr lang="ca-ES" sz="1800" b="0" i="0" u="none" strike="noStrike" cap="none" noProof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1"/>
            <p:cNvSpPr/>
            <p:nvPr/>
          </p:nvSpPr>
          <p:spPr>
            <a:xfrm>
              <a:off x="755230" y="1731489"/>
              <a:ext cx="4320687" cy="3528228"/>
            </a:xfrm>
            <a:prstGeom prst="rect">
              <a:avLst/>
            </a:prstGeom>
            <a:solidFill>
              <a:srgbClr val="ED4C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l"/>
              <a:endParaRPr lang="ca-ES" sz="1800" b="0" i="0" u="none" strike="noStrike" baseline="0" noProof="0" dirty="0">
                <a:solidFill>
                  <a:srgbClr val="000000"/>
                </a:solidFill>
                <a:latin typeface="ITC Avant Garde W1G Bk"/>
              </a:endParaRPr>
            </a:p>
            <a:p>
              <a:r>
                <a:rPr lang="ca-ES" sz="3200" b="1" noProof="0" dirty="0">
                  <a:solidFill>
                    <a:schemeClr val="bg1"/>
                  </a:solidFill>
                  <a:latin typeface="ITC Avant Garde W1G Bk"/>
                </a:rPr>
                <a:t>1.</a:t>
              </a:r>
              <a:r>
                <a:rPr lang="ca-ES" sz="3200" b="1" i="0" u="none" strike="noStrike" baseline="0" noProof="0" dirty="0">
                  <a:solidFill>
                    <a:schemeClr val="bg1"/>
                  </a:solidFill>
                  <a:latin typeface="ITC Avant Garde W1G Bk"/>
                </a:rPr>
                <a:t> Formació professional: de l’aula a l’empresa </a:t>
              </a:r>
              <a:endParaRPr lang="ca-ES" sz="3200" noProof="0" dirty="0">
                <a:solidFill>
                  <a:schemeClr val="bg1"/>
                </a:solidFill>
              </a:endParaRPr>
            </a:p>
          </p:txBody>
        </p:sp>
      </p:grpSp>
      <p:pic>
        <p:nvPicPr>
          <p:cNvPr id="51" name="Google Shape;5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64088" y="2344527"/>
            <a:ext cx="3240360" cy="21578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00848" y="0"/>
            <a:ext cx="7443152" cy="6281738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3"/>
          <p:cNvSpPr txBox="1"/>
          <p:nvPr/>
        </p:nvSpPr>
        <p:spPr>
          <a:xfrm>
            <a:off x="8191500" y="0"/>
            <a:ext cx="952500" cy="264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r>
              <a:rPr lang="ca-ES" sz="1200" b="1" i="0" u="none" strike="noStrike" cap="none" noProof="0" dirty="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Unitat 1</a:t>
            </a:r>
            <a:endParaRPr lang="ca-ES" noProof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6320FCA-B488-C75C-E03F-EDCC9BBC14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5600" y="569423"/>
            <a:ext cx="6304833" cy="450978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4"/>
          <p:cNvSpPr txBox="1"/>
          <p:nvPr/>
        </p:nvSpPr>
        <p:spPr>
          <a:xfrm>
            <a:off x="1401763" y="620713"/>
            <a:ext cx="7748587" cy="49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3200" b="0" i="0" u="none" strike="noStrike" cap="none" noProof="0" dirty="0">
                <a:solidFill>
                  <a:srgbClr val="FFB66C"/>
                </a:solidFill>
                <a:latin typeface="Calibri"/>
                <a:ea typeface="Calibri"/>
                <a:cs typeface="Calibri"/>
                <a:sym typeface="Calibri"/>
              </a:rPr>
              <a:t>Objectius de la formació Professional</a:t>
            </a:r>
          </a:p>
        </p:txBody>
      </p:sp>
      <p:sp>
        <p:nvSpPr>
          <p:cNvPr id="66" name="Google Shape;66;p4"/>
          <p:cNvSpPr txBox="1"/>
          <p:nvPr/>
        </p:nvSpPr>
        <p:spPr>
          <a:xfrm>
            <a:off x="2714611" y="1455474"/>
            <a:ext cx="5357813" cy="525401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2000" b="0" i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Competències </a:t>
            </a:r>
            <a:r>
              <a:rPr lang="ca-ES" sz="2000" noProof="0" dirty="0">
                <a:solidFill>
                  <a:schemeClr val="dk1"/>
                </a:solidFill>
              </a:rPr>
              <a:t>pròpies</a:t>
            </a:r>
            <a:r>
              <a:rPr lang="ca-ES" sz="2800" dirty="0">
                <a:solidFill>
                  <a:schemeClr val="dk1"/>
                </a:solidFill>
              </a:rPr>
              <a:t> </a:t>
            </a:r>
            <a:r>
              <a:rPr lang="ca-ES" sz="2000" b="0" i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del títol</a:t>
            </a:r>
            <a:endParaRPr lang="ca-ES" noProof="0" dirty="0"/>
          </a:p>
        </p:txBody>
      </p:sp>
      <p:sp>
        <p:nvSpPr>
          <p:cNvPr id="67" name="Google Shape;67;p4"/>
          <p:cNvSpPr txBox="1"/>
          <p:nvPr/>
        </p:nvSpPr>
        <p:spPr>
          <a:xfrm>
            <a:off x="2714610" y="2178880"/>
            <a:ext cx="5357813" cy="402291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2000" b="0" i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Sector productiu</a:t>
            </a:r>
            <a:endParaRPr lang="ca-ES" noProof="0" dirty="0"/>
          </a:p>
        </p:txBody>
      </p:sp>
      <p:sp>
        <p:nvSpPr>
          <p:cNvPr id="68" name="Google Shape;68;p4"/>
          <p:cNvSpPr txBox="1"/>
          <p:nvPr/>
        </p:nvSpPr>
        <p:spPr>
          <a:xfrm>
            <a:off x="2714609" y="2887299"/>
            <a:ext cx="5357813" cy="402291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2000" b="0" i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Seguretat i salut</a:t>
            </a:r>
          </a:p>
        </p:txBody>
      </p:sp>
      <p:sp>
        <p:nvSpPr>
          <p:cNvPr id="69" name="Google Shape;69;p4"/>
          <p:cNvSpPr txBox="1"/>
          <p:nvPr/>
        </p:nvSpPr>
        <p:spPr>
          <a:xfrm>
            <a:off x="2714609" y="3595718"/>
            <a:ext cx="5357813" cy="402291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2000" b="0" i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Innovació i emprenedoria</a:t>
            </a:r>
          </a:p>
        </p:txBody>
      </p:sp>
      <p:sp>
        <p:nvSpPr>
          <p:cNvPr id="70" name="Google Shape;70;p4"/>
          <p:cNvSpPr txBox="1"/>
          <p:nvPr/>
        </p:nvSpPr>
        <p:spPr>
          <a:xfrm>
            <a:off x="2714609" y="4264253"/>
            <a:ext cx="5357813" cy="402291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2000" b="0" i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Digitalització</a:t>
            </a:r>
            <a:endParaRPr lang="ca-ES" noProof="0" dirty="0"/>
          </a:p>
        </p:txBody>
      </p:sp>
      <p:sp>
        <p:nvSpPr>
          <p:cNvPr id="71" name="Google Shape;71;p4"/>
          <p:cNvSpPr txBox="1"/>
          <p:nvPr/>
        </p:nvSpPr>
        <p:spPr>
          <a:xfrm>
            <a:off x="2714609" y="4916281"/>
            <a:ext cx="5357813" cy="402291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2000" b="0" i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Igualtat d’oportunitats</a:t>
            </a:r>
            <a:endParaRPr lang="ca-ES" noProof="0" dirty="0"/>
          </a:p>
        </p:txBody>
      </p:sp>
      <p:sp>
        <p:nvSpPr>
          <p:cNvPr id="72" name="Google Shape;72;p4"/>
          <p:cNvSpPr txBox="1"/>
          <p:nvPr/>
        </p:nvSpPr>
        <p:spPr>
          <a:xfrm>
            <a:off x="2726683" y="5568309"/>
            <a:ext cx="5357813" cy="402291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2000" b="0" i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Prevenció de riscos mediambientals</a:t>
            </a:r>
            <a:endParaRPr lang="ca-ES" noProof="0" dirty="0"/>
          </a:p>
        </p:txBody>
      </p:sp>
      <p:sp>
        <p:nvSpPr>
          <p:cNvPr id="2" name="Google Shape;58;p3">
            <a:extLst>
              <a:ext uri="{FF2B5EF4-FFF2-40B4-BE49-F238E27FC236}">
                <a16:creationId xmlns:a16="http://schemas.microsoft.com/office/drawing/2014/main" id="{6C7994AF-634A-1310-6971-F2562119FD18}"/>
              </a:ext>
            </a:extLst>
          </p:cNvPr>
          <p:cNvSpPr txBox="1"/>
          <p:nvPr/>
        </p:nvSpPr>
        <p:spPr>
          <a:xfrm>
            <a:off x="8191500" y="0"/>
            <a:ext cx="952500" cy="264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r>
              <a:rPr lang="ca-ES" sz="1200" b="1" i="0" u="none" strike="noStrike" cap="none" noProof="0" dirty="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Unitat 1</a:t>
            </a:r>
            <a:endParaRPr lang="ca-ES" noProof="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"/>
          <p:cNvSpPr txBox="1"/>
          <p:nvPr/>
        </p:nvSpPr>
        <p:spPr>
          <a:xfrm>
            <a:off x="1395413" y="836712"/>
            <a:ext cx="7748587" cy="49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3200" b="0" i="0" u="none" strike="noStrike" cap="none" noProof="0" dirty="0">
                <a:solidFill>
                  <a:srgbClr val="FFB66C"/>
                </a:solidFill>
                <a:latin typeface="Calibri"/>
                <a:ea typeface="Calibri"/>
                <a:cs typeface="Calibri"/>
                <a:sym typeface="Calibri"/>
              </a:rPr>
              <a:t>Nivells de la formació Professional</a:t>
            </a:r>
          </a:p>
        </p:txBody>
      </p:sp>
      <p:sp>
        <p:nvSpPr>
          <p:cNvPr id="88" name="Google Shape;88;p5"/>
          <p:cNvSpPr txBox="1"/>
          <p:nvPr/>
        </p:nvSpPr>
        <p:spPr>
          <a:xfrm>
            <a:off x="8191500" y="0"/>
            <a:ext cx="952500" cy="264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r>
              <a:rPr lang="ca-ES" sz="1200" b="1" i="0" u="none" strike="noStrike" cap="none" noProof="0" dirty="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Unitat 1</a:t>
            </a:r>
            <a:endParaRPr lang="ca-ES" noProof="0" dirty="0"/>
          </a:p>
        </p:txBody>
      </p:sp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BDF1C434-F826-1BB7-8EBF-89B3F117DC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3444119"/>
              </p:ext>
            </p:extLst>
          </p:nvPr>
        </p:nvGraphicFramePr>
        <p:xfrm>
          <a:off x="1524000" y="1397000"/>
          <a:ext cx="6667500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6"/>
          <p:cNvSpPr txBox="1"/>
          <p:nvPr/>
        </p:nvSpPr>
        <p:spPr>
          <a:xfrm>
            <a:off x="8191500" y="0"/>
            <a:ext cx="952500" cy="264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r>
              <a:rPr lang="ca-ES" sz="1200" b="1" i="0" u="none" strike="noStrike" cap="none" noProof="0" dirty="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Unitat 1</a:t>
            </a:r>
            <a:endParaRPr lang="ca-ES" noProof="0" dirty="0"/>
          </a:p>
        </p:txBody>
      </p:sp>
      <p:sp>
        <p:nvSpPr>
          <p:cNvPr id="94" name="Google Shape;94;p6"/>
          <p:cNvSpPr txBox="1"/>
          <p:nvPr/>
        </p:nvSpPr>
        <p:spPr>
          <a:xfrm>
            <a:off x="1401763" y="620713"/>
            <a:ext cx="7748587" cy="49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3200" b="0" i="0" u="none" strike="noStrike" cap="none" noProof="0" dirty="0">
                <a:solidFill>
                  <a:srgbClr val="FFB66C"/>
                </a:solidFill>
                <a:latin typeface="Calibri"/>
                <a:ea typeface="Calibri"/>
                <a:cs typeface="Calibri"/>
                <a:sym typeface="Calibri"/>
              </a:rPr>
              <a:t>Regulació dels cicles de FP </a:t>
            </a:r>
          </a:p>
        </p:txBody>
      </p:sp>
      <p:sp>
        <p:nvSpPr>
          <p:cNvPr id="95" name="Google Shape;95;p6"/>
          <p:cNvSpPr txBox="1"/>
          <p:nvPr/>
        </p:nvSpPr>
        <p:spPr>
          <a:xfrm>
            <a:off x="2095472" y="1411866"/>
            <a:ext cx="2908576" cy="740845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ca-ES" noProof="0" dirty="0"/>
              <a:t>El </a:t>
            </a:r>
            <a:r>
              <a:rPr lang="ca-ES" b="1" noProof="0" dirty="0"/>
              <a:t>Reial decret </a:t>
            </a:r>
            <a:r>
              <a:rPr lang="ca-ES" noProof="0" dirty="0"/>
              <a:t>normativa estatal que estableix el Títol i on es fixen els seus ensenyaments mínims</a:t>
            </a:r>
            <a:r>
              <a:rPr lang="ca-ES" sz="1400" b="0" i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lang="ca-ES" sz="1400" b="1" i="0" u="none" strike="noStrike" cap="none" noProof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6"/>
          <p:cNvSpPr txBox="1"/>
          <p:nvPr/>
        </p:nvSpPr>
        <p:spPr>
          <a:xfrm>
            <a:off x="5436096" y="1402271"/>
            <a:ext cx="3231654" cy="740845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ca-ES" noProof="0" dirty="0"/>
              <a:t>El </a:t>
            </a:r>
            <a:r>
              <a:rPr lang="ca-ES" b="1" noProof="0" dirty="0"/>
              <a:t>currículum</a:t>
            </a:r>
            <a:r>
              <a:rPr lang="ca-ES" noProof="0" dirty="0"/>
              <a:t> desenvolupat per cada Comunitat Autònoma respectant els mínims establerts en el Reial decret.</a:t>
            </a:r>
            <a:endParaRPr lang="ca-ES" sz="1400" b="0" i="0" u="none" strike="noStrike" cap="none" noProof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6"/>
          <p:cNvSpPr txBox="1"/>
          <p:nvPr/>
        </p:nvSpPr>
        <p:spPr>
          <a:xfrm>
            <a:off x="5436096" y="2590215"/>
            <a:ext cx="3231654" cy="380746"/>
          </a:xfrm>
          <a:prstGeom prst="rect">
            <a:avLst/>
          </a:prstGeom>
          <a:solidFill>
            <a:srgbClr val="FDE6D3"/>
          </a:solidFill>
          <a:ln w="9525" cap="sq" cmpd="sng">
            <a:solidFill>
              <a:srgbClr val="FDE6D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sp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lang="ca-ES" sz="2000" b="1" i="0" u="none" strike="noStrike" cap="none" noProof="0" dirty="0">
                <a:solidFill>
                  <a:srgbClr val="F68321"/>
                </a:solidFill>
                <a:latin typeface="Arial"/>
                <a:ea typeface="Arial"/>
                <a:cs typeface="Arial"/>
                <a:sym typeface="Arial"/>
              </a:rPr>
              <a:t>Currículum</a:t>
            </a:r>
            <a:endParaRPr lang="ca-ES" noProof="0" dirty="0"/>
          </a:p>
        </p:txBody>
      </p:sp>
      <p:sp>
        <p:nvSpPr>
          <p:cNvPr id="98" name="Google Shape;98;p6"/>
          <p:cNvSpPr txBox="1"/>
          <p:nvPr/>
        </p:nvSpPr>
        <p:spPr>
          <a:xfrm>
            <a:off x="2100050" y="2590215"/>
            <a:ext cx="2899420" cy="380746"/>
          </a:xfrm>
          <a:prstGeom prst="rect">
            <a:avLst/>
          </a:prstGeom>
          <a:solidFill>
            <a:srgbClr val="FDE6D3"/>
          </a:solidFill>
          <a:ln w="9525" cap="sq" cmpd="sng">
            <a:solidFill>
              <a:srgbClr val="FDE6D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sp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</a:pPr>
            <a:r>
              <a:rPr lang="ca-ES" sz="2000" b="1" i="0" u="none" strike="noStrike" cap="none" noProof="0" dirty="0">
                <a:solidFill>
                  <a:srgbClr val="F68321"/>
                </a:solidFill>
                <a:latin typeface="Arial"/>
                <a:ea typeface="Arial"/>
                <a:cs typeface="Arial"/>
                <a:sym typeface="Arial"/>
              </a:rPr>
              <a:t>Títol:</a:t>
            </a:r>
            <a:endParaRPr lang="ca-ES" noProof="0" dirty="0"/>
          </a:p>
        </p:txBody>
      </p:sp>
      <p:sp>
        <p:nvSpPr>
          <p:cNvPr id="99" name="Google Shape;99;p6"/>
          <p:cNvSpPr txBox="1"/>
          <p:nvPr/>
        </p:nvSpPr>
        <p:spPr>
          <a:xfrm>
            <a:off x="5364088" y="3296444"/>
            <a:ext cx="3231654" cy="309958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400" b="0" i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 d’estudis</a:t>
            </a:r>
            <a:endParaRPr lang="ca-ES" noProof="0" dirty="0"/>
          </a:p>
        </p:txBody>
      </p:sp>
      <p:sp>
        <p:nvSpPr>
          <p:cNvPr id="100" name="Google Shape;100;p6"/>
          <p:cNvSpPr txBox="1"/>
          <p:nvPr/>
        </p:nvSpPr>
        <p:spPr>
          <a:xfrm>
            <a:off x="2072953" y="3271633"/>
            <a:ext cx="2899420" cy="309958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400" b="0" i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Perfil professional</a:t>
            </a:r>
            <a:endParaRPr lang="ca-ES" noProof="0" dirty="0"/>
          </a:p>
        </p:txBody>
      </p:sp>
      <p:sp>
        <p:nvSpPr>
          <p:cNvPr id="101" name="Google Shape;101;p6"/>
          <p:cNvSpPr txBox="1"/>
          <p:nvPr/>
        </p:nvSpPr>
        <p:spPr>
          <a:xfrm>
            <a:off x="2100050" y="3875469"/>
            <a:ext cx="2899420" cy="525401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400" b="0" i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Entorn professional: sector, ocupacions i llocs de treball.</a:t>
            </a:r>
            <a:endParaRPr lang="ca-ES" noProof="0" dirty="0"/>
          </a:p>
        </p:txBody>
      </p:sp>
      <p:sp>
        <p:nvSpPr>
          <p:cNvPr id="102" name="Google Shape;102;p6"/>
          <p:cNvSpPr txBox="1"/>
          <p:nvPr/>
        </p:nvSpPr>
        <p:spPr>
          <a:xfrm>
            <a:off x="2100050" y="4669735"/>
            <a:ext cx="2899420" cy="309958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400" b="0" i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Futur del títol del sector</a:t>
            </a:r>
            <a:endParaRPr lang="ca-ES" noProof="0" dirty="0"/>
          </a:p>
        </p:txBody>
      </p:sp>
      <p:sp>
        <p:nvSpPr>
          <p:cNvPr id="103" name="Google Shape;103;p6"/>
          <p:cNvSpPr txBox="1"/>
          <p:nvPr/>
        </p:nvSpPr>
        <p:spPr>
          <a:xfrm>
            <a:off x="2100050" y="5293373"/>
            <a:ext cx="2899420" cy="525401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400" b="0" i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Competència general i compe</a:t>
            </a:r>
            <a:r>
              <a:rPr lang="ca-ES" noProof="0" dirty="0">
                <a:solidFill>
                  <a:schemeClr val="dk1"/>
                </a:solidFill>
              </a:rPr>
              <a:t>tè</a:t>
            </a:r>
            <a:r>
              <a:rPr lang="ca-ES" sz="1400" b="0" i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ncies professionals.</a:t>
            </a:r>
            <a:endParaRPr lang="ca-ES" noProof="0" dirty="0"/>
          </a:p>
        </p:txBody>
      </p:sp>
      <p:grpSp>
        <p:nvGrpSpPr>
          <p:cNvPr id="104" name="Google Shape;104;p6"/>
          <p:cNvGrpSpPr/>
          <p:nvPr/>
        </p:nvGrpSpPr>
        <p:grpSpPr>
          <a:xfrm>
            <a:off x="5910513" y="3681318"/>
            <a:ext cx="2138804" cy="2286791"/>
            <a:chOff x="583158" y="-76612"/>
            <a:chExt cx="2138804" cy="2286791"/>
          </a:xfrm>
        </p:grpSpPr>
        <p:sp>
          <p:nvSpPr>
            <p:cNvPr id="105" name="Google Shape;105;p6"/>
            <p:cNvSpPr/>
            <p:nvPr/>
          </p:nvSpPr>
          <p:spPr>
            <a:xfrm>
              <a:off x="1372714" y="923640"/>
              <a:ext cx="1128894" cy="112889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85177" y="19133"/>
                  </a:moveTo>
                  <a:lnTo>
                    <a:pt x="94511" y="11300"/>
                  </a:lnTo>
                  <a:lnTo>
                    <a:pt x="101967" y="17557"/>
                  </a:lnTo>
                  <a:lnTo>
                    <a:pt x="95875" y="28109"/>
                  </a:lnTo>
                  <a:lnTo>
                    <a:pt x="95875" y="28109"/>
                  </a:lnTo>
                  <a:cubicBezTo>
                    <a:pt x="100207" y="32983"/>
                    <a:pt x="103501" y="38688"/>
                    <a:pt x="105555" y="44877"/>
                  </a:cubicBezTo>
                  <a:lnTo>
                    <a:pt x="117740" y="44877"/>
                  </a:lnTo>
                  <a:lnTo>
                    <a:pt x="119431" y="54463"/>
                  </a:lnTo>
                  <a:lnTo>
                    <a:pt x="107980" y="58630"/>
                  </a:lnTo>
                  <a:lnTo>
                    <a:pt x="107980" y="58630"/>
                  </a:lnTo>
                  <a:cubicBezTo>
                    <a:pt x="108167" y="65148"/>
                    <a:pt x="107023" y="71636"/>
                    <a:pt x="104618" y="77697"/>
                  </a:cubicBezTo>
                  <a:lnTo>
                    <a:pt x="113953" y="85530"/>
                  </a:lnTo>
                  <a:lnTo>
                    <a:pt x="109086" y="93960"/>
                  </a:lnTo>
                  <a:lnTo>
                    <a:pt x="97636" y="89792"/>
                  </a:lnTo>
                  <a:cubicBezTo>
                    <a:pt x="93588" y="94905"/>
                    <a:pt x="88542" y="99139"/>
                    <a:pt x="82804" y="102237"/>
                  </a:cubicBezTo>
                  <a:lnTo>
                    <a:pt x="84920" y="114237"/>
                  </a:lnTo>
                  <a:lnTo>
                    <a:pt x="75773" y="117566"/>
                  </a:lnTo>
                  <a:lnTo>
                    <a:pt x="69681" y="107014"/>
                  </a:lnTo>
                  <a:lnTo>
                    <a:pt x="69681" y="107014"/>
                  </a:lnTo>
                  <a:cubicBezTo>
                    <a:pt x="63294" y="108329"/>
                    <a:pt x="56706" y="108329"/>
                    <a:pt x="50319" y="107014"/>
                  </a:cubicBezTo>
                  <a:lnTo>
                    <a:pt x="44227" y="117566"/>
                  </a:lnTo>
                  <a:lnTo>
                    <a:pt x="35080" y="114237"/>
                  </a:lnTo>
                  <a:lnTo>
                    <a:pt x="37196" y="102237"/>
                  </a:lnTo>
                  <a:lnTo>
                    <a:pt x="37196" y="102237"/>
                  </a:lnTo>
                  <a:cubicBezTo>
                    <a:pt x="31458" y="99139"/>
                    <a:pt x="26412" y="94905"/>
                    <a:pt x="22364" y="89792"/>
                  </a:cubicBezTo>
                  <a:lnTo>
                    <a:pt x="10914" y="93960"/>
                  </a:lnTo>
                  <a:lnTo>
                    <a:pt x="6047" y="85530"/>
                  </a:lnTo>
                  <a:lnTo>
                    <a:pt x="15382" y="77697"/>
                  </a:lnTo>
                  <a:lnTo>
                    <a:pt x="15382" y="77697"/>
                  </a:lnTo>
                  <a:cubicBezTo>
                    <a:pt x="12977" y="71636"/>
                    <a:pt x="11833" y="65148"/>
                    <a:pt x="12020" y="58630"/>
                  </a:cubicBezTo>
                  <a:lnTo>
                    <a:pt x="569" y="54463"/>
                  </a:lnTo>
                  <a:lnTo>
                    <a:pt x="2260" y="44877"/>
                  </a:lnTo>
                  <a:lnTo>
                    <a:pt x="14445" y="44877"/>
                  </a:lnTo>
                  <a:lnTo>
                    <a:pt x="14445" y="44877"/>
                  </a:lnTo>
                  <a:cubicBezTo>
                    <a:pt x="16499" y="38688"/>
                    <a:pt x="19793" y="32983"/>
                    <a:pt x="24125" y="28109"/>
                  </a:cubicBezTo>
                  <a:lnTo>
                    <a:pt x="18033" y="17557"/>
                  </a:lnTo>
                  <a:lnTo>
                    <a:pt x="25489" y="11300"/>
                  </a:lnTo>
                  <a:lnTo>
                    <a:pt x="34823" y="19133"/>
                  </a:lnTo>
                  <a:lnTo>
                    <a:pt x="34823" y="19133"/>
                  </a:lnTo>
                  <a:cubicBezTo>
                    <a:pt x="40375" y="15712"/>
                    <a:pt x="46566" y="13459"/>
                    <a:pt x="53017" y="12511"/>
                  </a:cubicBezTo>
                  <a:lnTo>
                    <a:pt x="55133" y="511"/>
                  </a:lnTo>
                  <a:lnTo>
                    <a:pt x="64867" y="511"/>
                  </a:lnTo>
                  <a:lnTo>
                    <a:pt x="66983" y="12511"/>
                  </a:lnTo>
                  <a:lnTo>
                    <a:pt x="66983" y="12511"/>
                  </a:lnTo>
                  <a:cubicBezTo>
                    <a:pt x="73434" y="13459"/>
                    <a:pt x="79625" y="15712"/>
                    <a:pt x="85177" y="19133"/>
                  </a:cubicBezTo>
                  <a:close/>
                </a:path>
              </a:pathLst>
            </a:custGeom>
            <a:solidFill>
              <a:srgbClr val="7676DE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ca-ES" noProof="0" dirty="0"/>
            </a:p>
          </p:txBody>
        </p:sp>
        <p:sp>
          <p:nvSpPr>
            <p:cNvPr id="106" name="Google Shape;106;p6"/>
            <p:cNvSpPr txBox="1"/>
            <p:nvPr/>
          </p:nvSpPr>
          <p:spPr>
            <a:xfrm>
              <a:off x="1599672" y="1188078"/>
              <a:ext cx="674978" cy="5802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150" tIns="10150" rIns="10150" bIns="10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lang="ca-ES" sz="800" b="0" i="0" u="none" strike="noStrike" cap="none" noProof="0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Reial decret</a:t>
              </a:r>
              <a:endParaRPr lang="ca-ES" noProof="0" dirty="0"/>
            </a:p>
          </p:txBody>
        </p:sp>
        <p:sp>
          <p:nvSpPr>
            <p:cNvPr id="107" name="Google Shape;107;p6"/>
            <p:cNvSpPr/>
            <p:nvPr/>
          </p:nvSpPr>
          <p:spPr>
            <a:xfrm>
              <a:off x="728558" y="656811"/>
              <a:ext cx="821014" cy="82101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89790" y="30393"/>
                  </a:moveTo>
                  <a:lnTo>
                    <a:pt x="107494" y="25057"/>
                  </a:lnTo>
                  <a:lnTo>
                    <a:pt x="114008" y="36341"/>
                  </a:lnTo>
                  <a:lnTo>
                    <a:pt x="100535" y="49005"/>
                  </a:lnTo>
                  <a:cubicBezTo>
                    <a:pt x="102488" y="56205"/>
                    <a:pt x="102488" y="63795"/>
                    <a:pt x="100535" y="70995"/>
                  </a:cubicBezTo>
                  <a:lnTo>
                    <a:pt x="114008" y="83659"/>
                  </a:lnTo>
                  <a:lnTo>
                    <a:pt x="107494" y="94943"/>
                  </a:lnTo>
                  <a:lnTo>
                    <a:pt x="89790" y="89607"/>
                  </a:lnTo>
                  <a:lnTo>
                    <a:pt x="89790" y="89607"/>
                  </a:lnTo>
                  <a:cubicBezTo>
                    <a:pt x="84531" y="94898"/>
                    <a:pt x="77957" y="98693"/>
                    <a:pt x="70746" y="100602"/>
                  </a:cubicBezTo>
                  <a:lnTo>
                    <a:pt x="66514" y="118602"/>
                  </a:lnTo>
                  <a:lnTo>
                    <a:pt x="53486" y="118602"/>
                  </a:lnTo>
                  <a:lnTo>
                    <a:pt x="49254" y="100602"/>
                  </a:lnTo>
                  <a:lnTo>
                    <a:pt x="49254" y="100602"/>
                  </a:lnTo>
                  <a:cubicBezTo>
                    <a:pt x="42043" y="98693"/>
                    <a:pt x="35469" y="94898"/>
                    <a:pt x="30210" y="89607"/>
                  </a:cubicBezTo>
                  <a:lnTo>
                    <a:pt x="12506" y="94943"/>
                  </a:lnTo>
                  <a:lnTo>
                    <a:pt x="5992" y="83659"/>
                  </a:lnTo>
                  <a:lnTo>
                    <a:pt x="19465" y="70995"/>
                  </a:lnTo>
                  <a:cubicBezTo>
                    <a:pt x="17512" y="63795"/>
                    <a:pt x="17512" y="56205"/>
                    <a:pt x="19465" y="49005"/>
                  </a:cubicBezTo>
                  <a:lnTo>
                    <a:pt x="5992" y="36341"/>
                  </a:lnTo>
                  <a:lnTo>
                    <a:pt x="12506" y="25057"/>
                  </a:lnTo>
                  <a:lnTo>
                    <a:pt x="30210" y="30393"/>
                  </a:lnTo>
                  <a:lnTo>
                    <a:pt x="30210" y="30393"/>
                  </a:lnTo>
                  <a:cubicBezTo>
                    <a:pt x="35469" y="25102"/>
                    <a:pt x="42043" y="21307"/>
                    <a:pt x="49254" y="19398"/>
                  </a:cubicBezTo>
                  <a:lnTo>
                    <a:pt x="53486" y="1398"/>
                  </a:lnTo>
                  <a:lnTo>
                    <a:pt x="66514" y="1398"/>
                  </a:lnTo>
                  <a:lnTo>
                    <a:pt x="70746" y="19398"/>
                  </a:lnTo>
                  <a:lnTo>
                    <a:pt x="70746" y="19398"/>
                  </a:lnTo>
                  <a:cubicBezTo>
                    <a:pt x="77957" y="21307"/>
                    <a:pt x="84531" y="25102"/>
                    <a:pt x="89790" y="30393"/>
                  </a:cubicBezTo>
                  <a:close/>
                </a:path>
              </a:pathLst>
            </a:custGeom>
            <a:solidFill>
              <a:srgbClr val="A3A3E9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ca-ES" noProof="0" dirty="0"/>
            </a:p>
          </p:txBody>
        </p:sp>
        <p:sp>
          <p:nvSpPr>
            <p:cNvPr id="108" name="Google Shape;108;p6"/>
            <p:cNvSpPr txBox="1"/>
            <p:nvPr/>
          </p:nvSpPr>
          <p:spPr>
            <a:xfrm>
              <a:off x="935251" y="864753"/>
              <a:ext cx="407628" cy="4051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150" tIns="10150" rIns="10150" bIns="10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lang="ca-ES" sz="800" b="0" i="0" u="none" strike="noStrike" cap="none" noProof="0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Títol</a:t>
              </a:r>
              <a:endParaRPr lang="ca-ES" noProof="0" dirty="0"/>
            </a:p>
          </p:txBody>
        </p:sp>
        <p:sp>
          <p:nvSpPr>
            <p:cNvPr id="109" name="Google Shape;109;p6"/>
            <p:cNvSpPr/>
            <p:nvPr/>
          </p:nvSpPr>
          <p:spPr>
            <a:xfrm rot="-900000">
              <a:off x="1188409" y="90395"/>
              <a:ext cx="804426" cy="804426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89790" y="30393"/>
                  </a:moveTo>
                  <a:lnTo>
                    <a:pt x="107494" y="25057"/>
                  </a:lnTo>
                  <a:lnTo>
                    <a:pt x="114008" y="36341"/>
                  </a:lnTo>
                  <a:lnTo>
                    <a:pt x="100535" y="49005"/>
                  </a:lnTo>
                  <a:cubicBezTo>
                    <a:pt x="102488" y="56205"/>
                    <a:pt x="102488" y="63795"/>
                    <a:pt x="100535" y="70995"/>
                  </a:cubicBezTo>
                  <a:lnTo>
                    <a:pt x="114008" y="83659"/>
                  </a:lnTo>
                  <a:lnTo>
                    <a:pt x="107494" y="94943"/>
                  </a:lnTo>
                  <a:lnTo>
                    <a:pt x="89790" y="89607"/>
                  </a:lnTo>
                  <a:lnTo>
                    <a:pt x="89790" y="89607"/>
                  </a:lnTo>
                  <a:cubicBezTo>
                    <a:pt x="84531" y="94898"/>
                    <a:pt x="77957" y="98693"/>
                    <a:pt x="70746" y="100602"/>
                  </a:cubicBezTo>
                  <a:lnTo>
                    <a:pt x="66514" y="118602"/>
                  </a:lnTo>
                  <a:lnTo>
                    <a:pt x="53486" y="118602"/>
                  </a:lnTo>
                  <a:lnTo>
                    <a:pt x="49254" y="100602"/>
                  </a:lnTo>
                  <a:lnTo>
                    <a:pt x="49254" y="100602"/>
                  </a:lnTo>
                  <a:cubicBezTo>
                    <a:pt x="42043" y="98693"/>
                    <a:pt x="35469" y="94898"/>
                    <a:pt x="30210" y="89607"/>
                  </a:cubicBezTo>
                  <a:lnTo>
                    <a:pt x="12506" y="94943"/>
                  </a:lnTo>
                  <a:lnTo>
                    <a:pt x="5992" y="83659"/>
                  </a:lnTo>
                  <a:lnTo>
                    <a:pt x="19465" y="70995"/>
                  </a:lnTo>
                  <a:cubicBezTo>
                    <a:pt x="17512" y="63795"/>
                    <a:pt x="17512" y="56205"/>
                    <a:pt x="19465" y="49005"/>
                  </a:cubicBezTo>
                  <a:lnTo>
                    <a:pt x="5992" y="36341"/>
                  </a:lnTo>
                  <a:lnTo>
                    <a:pt x="12506" y="25057"/>
                  </a:lnTo>
                  <a:lnTo>
                    <a:pt x="30210" y="30393"/>
                  </a:lnTo>
                  <a:lnTo>
                    <a:pt x="30210" y="30393"/>
                  </a:lnTo>
                  <a:cubicBezTo>
                    <a:pt x="35469" y="25102"/>
                    <a:pt x="42043" y="21307"/>
                    <a:pt x="49254" y="19398"/>
                  </a:cubicBezTo>
                  <a:lnTo>
                    <a:pt x="53486" y="1398"/>
                  </a:lnTo>
                  <a:lnTo>
                    <a:pt x="66514" y="1398"/>
                  </a:lnTo>
                  <a:lnTo>
                    <a:pt x="70746" y="19398"/>
                  </a:lnTo>
                  <a:lnTo>
                    <a:pt x="70746" y="19398"/>
                  </a:lnTo>
                  <a:cubicBezTo>
                    <a:pt x="77957" y="21307"/>
                    <a:pt x="84531" y="25102"/>
                    <a:pt x="89790" y="30393"/>
                  </a:cubicBezTo>
                  <a:close/>
                </a:path>
              </a:pathLst>
            </a:custGeom>
            <a:solidFill>
              <a:srgbClr val="D0D0F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ca-ES" noProof="0" dirty="0"/>
            </a:p>
          </p:txBody>
        </p:sp>
        <p:sp>
          <p:nvSpPr>
            <p:cNvPr id="110" name="Google Shape;110;p6"/>
            <p:cNvSpPr txBox="1"/>
            <p:nvPr/>
          </p:nvSpPr>
          <p:spPr>
            <a:xfrm>
              <a:off x="1276978" y="246875"/>
              <a:ext cx="594027" cy="4851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150" tIns="10150" rIns="10150" bIns="10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800"/>
                <a:buFont typeface="Arial"/>
                <a:buNone/>
              </a:pPr>
              <a:r>
                <a:rPr lang="ca-ES" sz="800" b="0" i="0" u="none" strike="noStrike" cap="none" noProof="0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Currículum</a:t>
              </a:r>
              <a:endParaRPr lang="ca-ES" noProof="0" dirty="0"/>
            </a:p>
          </p:txBody>
        </p:sp>
        <p:sp>
          <p:nvSpPr>
            <p:cNvPr id="111" name="Google Shape;111;p6"/>
            <p:cNvSpPr/>
            <p:nvPr/>
          </p:nvSpPr>
          <p:spPr>
            <a:xfrm>
              <a:off x="1276978" y="765195"/>
              <a:ext cx="1444984" cy="144498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57927" y="3788"/>
                  </a:moveTo>
                  <a:lnTo>
                    <a:pt x="57927" y="3788"/>
                  </a:lnTo>
                  <a:cubicBezTo>
                    <a:pt x="80268" y="2965"/>
                    <a:pt x="100975" y="15448"/>
                    <a:pt x="110677" y="35588"/>
                  </a:cubicBezTo>
                  <a:cubicBezTo>
                    <a:pt x="120379" y="55729"/>
                    <a:pt x="117233" y="79703"/>
                    <a:pt x="102664" y="96658"/>
                  </a:cubicBezTo>
                  <a:lnTo>
                    <a:pt x="105290" y="99322"/>
                  </a:lnTo>
                  <a:lnTo>
                    <a:pt x="97518" y="98052"/>
                  </a:lnTo>
                  <a:lnTo>
                    <a:pt x="96074" y="89975"/>
                  </a:lnTo>
                  <a:lnTo>
                    <a:pt x="98699" y="92637"/>
                  </a:lnTo>
                  <a:lnTo>
                    <a:pt x="98699" y="92637"/>
                  </a:lnTo>
                  <a:cubicBezTo>
                    <a:pt x="111616" y="77322"/>
                    <a:pt x="114285" y="55830"/>
                    <a:pt x="105507" y="37820"/>
                  </a:cubicBezTo>
                  <a:cubicBezTo>
                    <a:pt x="96729" y="19810"/>
                    <a:pt x="78156" y="8672"/>
                    <a:pt x="58135" y="9410"/>
                  </a:cubicBezTo>
                  <a:close/>
                </a:path>
              </a:pathLst>
            </a:custGeom>
            <a:solidFill>
              <a:srgbClr val="2D2D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ca-ES" noProof="0" dirty="0"/>
            </a:p>
          </p:txBody>
        </p:sp>
        <p:sp>
          <p:nvSpPr>
            <p:cNvPr id="112" name="Google Shape;112;p6"/>
            <p:cNvSpPr/>
            <p:nvPr/>
          </p:nvSpPr>
          <p:spPr>
            <a:xfrm>
              <a:off x="583158" y="484343"/>
              <a:ext cx="1049871" cy="104987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38835" y="9410"/>
                  </a:moveTo>
                  <a:lnTo>
                    <a:pt x="41823" y="16553"/>
                  </a:lnTo>
                  <a:lnTo>
                    <a:pt x="41823" y="16553"/>
                  </a:lnTo>
                  <a:cubicBezTo>
                    <a:pt x="23032" y="24414"/>
                    <a:pt x="11425" y="43464"/>
                    <a:pt x="13055" y="63768"/>
                  </a:cubicBezTo>
                  <a:lnTo>
                    <a:pt x="18064" y="62671"/>
                  </a:lnTo>
                  <a:lnTo>
                    <a:pt x="10211" y="70899"/>
                  </a:lnTo>
                  <a:lnTo>
                    <a:pt x="417" y="66534"/>
                  </a:lnTo>
                  <a:lnTo>
                    <a:pt x="5431" y="65437"/>
                  </a:lnTo>
                  <a:lnTo>
                    <a:pt x="5431" y="65437"/>
                  </a:lnTo>
                  <a:cubicBezTo>
                    <a:pt x="3042" y="41449"/>
                    <a:pt x="16596" y="18714"/>
                    <a:pt x="38835" y="9410"/>
                  </a:cubicBezTo>
                  <a:close/>
                </a:path>
              </a:pathLst>
            </a:custGeom>
            <a:solidFill>
              <a:srgbClr val="8C8C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ca-ES" noProof="0" dirty="0"/>
            </a:p>
          </p:txBody>
        </p:sp>
        <p:sp>
          <p:nvSpPr>
            <p:cNvPr id="113" name="Google Shape;113;p6"/>
            <p:cNvSpPr/>
            <p:nvPr/>
          </p:nvSpPr>
          <p:spPr>
            <a:xfrm>
              <a:off x="1002337" y="-76612"/>
              <a:ext cx="1131973" cy="1131973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4986" y="64681"/>
                  </a:moveTo>
                  <a:lnTo>
                    <a:pt x="4986" y="64681"/>
                  </a:lnTo>
                  <a:cubicBezTo>
                    <a:pt x="3682" y="49360"/>
                    <a:pt x="8826" y="34190"/>
                    <a:pt x="19179" y="22822"/>
                  </a:cubicBezTo>
                  <a:lnTo>
                    <a:pt x="16020" y="19256"/>
                  </a:lnTo>
                  <a:lnTo>
                    <a:pt x="25771" y="21357"/>
                  </a:lnTo>
                  <a:lnTo>
                    <a:pt x="27129" y="31797"/>
                  </a:lnTo>
                  <a:lnTo>
                    <a:pt x="23972" y="28233"/>
                  </a:lnTo>
                  <a:lnTo>
                    <a:pt x="23972" y="28233"/>
                  </a:lnTo>
                  <a:cubicBezTo>
                    <a:pt x="15304" y="38065"/>
                    <a:pt x="11029" y="51012"/>
                    <a:pt x="12141" y="64072"/>
                  </a:cubicBezTo>
                  <a:close/>
                </a:path>
              </a:pathLst>
            </a:custGeom>
            <a:solidFill>
              <a:srgbClr val="8C8C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ca-ES" noProof="0" dirty="0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"/>
          <p:cNvSpPr txBox="1"/>
          <p:nvPr/>
        </p:nvSpPr>
        <p:spPr>
          <a:xfrm>
            <a:off x="8191500" y="0"/>
            <a:ext cx="952500" cy="264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r>
              <a:rPr lang="ca-ES" sz="1200" b="1" i="0" u="none" strike="noStrike" cap="none" noProof="0" dirty="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Unitat 1</a:t>
            </a:r>
            <a:endParaRPr lang="ca-ES" noProof="0" dirty="0"/>
          </a:p>
        </p:txBody>
      </p:sp>
      <p:sp>
        <p:nvSpPr>
          <p:cNvPr id="119" name="Google Shape;119;p7"/>
          <p:cNvSpPr txBox="1"/>
          <p:nvPr/>
        </p:nvSpPr>
        <p:spPr>
          <a:xfrm>
            <a:off x="1364631" y="400793"/>
            <a:ext cx="7748587" cy="49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3200" b="0" i="0" u="none" strike="noStrike" cap="none" noProof="0" dirty="0" err="1">
                <a:solidFill>
                  <a:srgbClr val="FFB66C"/>
                </a:solidFill>
                <a:latin typeface="Calibri"/>
                <a:ea typeface="Calibri"/>
                <a:cs typeface="Calibri"/>
                <a:sym typeface="Calibri"/>
              </a:rPr>
              <a:t>Soft</a:t>
            </a:r>
            <a:r>
              <a:rPr lang="ca-ES" sz="3200" b="0" i="0" u="none" strike="noStrike" cap="none" noProof="0" dirty="0">
                <a:solidFill>
                  <a:srgbClr val="FFB66C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ca-ES" sz="3200" b="0" i="0" u="none" strike="noStrike" cap="none" noProof="0" dirty="0" err="1">
                <a:solidFill>
                  <a:srgbClr val="FFB66C"/>
                </a:solidFill>
                <a:latin typeface="Calibri"/>
                <a:ea typeface="Calibri"/>
                <a:cs typeface="Calibri"/>
                <a:sym typeface="Calibri"/>
              </a:rPr>
              <a:t>skills</a:t>
            </a:r>
            <a:endParaRPr lang="ca-ES" sz="3200" b="0" i="0" u="none" strike="noStrike" cap="none" noProof="0" dirty="0">
              <a:solidFill>
                <a:srgbClr val="FFB66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20" name="Google Shape;120;p7"/>
          <p:cNvGraphicFramePr/>
          <p:nvPr>
            <p:extLst>
              <p:ext uri="{D42A27DB-BD31-4B8C-83A1-F6EECF244321}">
                <p14:modId xmlns:p14="http://schemas.microsoft.com/office/powerpoint/2010/main" val="393318294"/>
              </p:ext>
            </p:extLst>
          </p:nvPr>
        </p:nvGraphicFramePr>
        <p:xfrm>
          <a:off x="2143122" y="1805397"/>
          <a:ext cx="6524625" cy="4145300"/>
        </p:xfrm>
        <a:graphic>
          <a:graphicData uri="http://schemas.openxmlformats.org/drawingml/2006/table">
            <a:tbl>
              <a:tblPr firstRow="1" bandRow="1">
                <a:noFill/>
                <a:tableStyleId>{45F784B3-931F-4350-9C6B-E3CBE398500D}</a:tableStyleId>
              </a:tblPr>
              <a:tblGrid>
                <a:gridCol w="6524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1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a-ES" sz="1400" b="1" u="none" strike="noStrike" cap="none" noProof="0" dirty="0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Competències toves més rellevants</a:t>
                      </a:r>
                      <a:endParaRPr lang="ca-ES" sz="1400" u="none" strike="noStrike" cap="none" noProof="0" dirty="0"/>
                    </a:p>
                  </a:txBody>
                  <a:tcPr marL="91450" marR="91450" marT="45725" marB="45725" anchor="ctr"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888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ca-ES" sz="1800" b="0" i="0" u="none" strike="noStrike" noProof="0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r>
                        <a:rPr lang="ca-ES" sz="1200" b="0" i="0" u="none" strike="noStrike" noProof="0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• </a:t>
                      </a:r>
                      <a:r>
                        <a:rPr lang="ca-ES" sz="1100" b="1" noProof="0" dirty="0"/>
                        <a:t>Habilitats de comunicació: </a:t>
                      </a:r>
                      <a:r>
                        <a:rPr lang="ca-ES" sz="1200" noProof="0" dirty="0"/>
                        <a:t>entre elles podríem citar l'assertivitat, la capacitat d'escolta, l'empatia (saber posar-se en el lloc dels altres) o la persuasió (tan important en l'àmbit comercial). </a:t>
                      </a:r>
                      <a:br>
                        <a:rPr lang="ca-ES" sz="1200" noProof="0" dirty="0"/>
                      </a:br>
                      <a:r>
                        <a:rPr lang="ca-ES" sz="1200" noProof="0" dirty="0"/>
                        <a:t>• </a:t>
                      </a:r>
                      <a:r>
                        <a:rPr lang="ca-ES" sz="1100" b="1" noProof="0" dirty="0"/>
                        <a:t>Capacitat de treball en equip: </a:t>
                      </a:r>
                      <a:r>
                        <a:rPr lang="ca-ES" sz="1200" noProof="0" dirty="0"/>
                        <a:t>inclou des de saber exposar les meves idees o respectar les dels altres fins a coordinar el meu treball amb el d'altres persones. </a:t>
                      </a:r>
                      <a:br>
                        <a:rPr lang="ca-ES" sz="1200" noProof="0" dirty="0"/>
                      </a:br>
                      <a:r>
                        <a:rPr lang="ca-ES" sz="1200" noProof="0" dirty="0"/>
                        <a:t>• </a:t>
                      </a:r>
                      <a:r>
                        <a:rPr lang="ca-ES" sz="1100" b="1" noProof="0" dirty="0"/>
                        <a:t>Pensament crític, creativitat, flexibilitat, capacitat per a gestionar els canvis: </a:t>
                      </a:r>
                      <a:r>
                        <a:rPr lang="ca-ES" sz="1200" noProof="0" dirty="0"/>
                        <a:t>cal saber buscar solucions, ser creatiu i acceptar els canvis, perquè el món laboral és molt dinàmic i aquests es produeixen constantment. </a:t>
                      </a:r>
                      <a:br>
                        <a:rPr lang="ca-ES" sz="1200" noProof="0" dirty="0"/>
                      </a:br>
                      <a:r>
                        <a:rPr lang="ca-ES" sz="1200" noProof="0" dirty="0"/>
                        <a:t>• </a:t>
                      </a:r>
                      <a:r>
                        <a:rPr lang="ca-ES" sz="1100" b="1" noProof="0" dirty="0"/>
                        <a:t>Autonomia i capacitat de resolució de problemes:</a:t>
                      </a:r>
                      <a:r>
                        <a:rPr lang="ca-ES" sz="1200" noProof="0" dirty="0"/>
                        <a:t> hem d'aprendre a treballar resolent problemes i sense haver de preguntar tota l'estona. </a:t>
                      </a:r>
                      <a:br>
                        <a:rPr lang="ca-ES" sz="1200" noProof="0" dirty="0"/>
                      </a:br>
                      <a:r>
                        <a:rPr lang="ca-ES" sz="1200" noProof="0" dirty="0"/>
                        <a:t>• </a:t>
                      </a:r>
                      <a:r>
                        <a:rPr lang="ca-ES" sz="1100" b="1" noProof="0" dirty="0"/>
                        <a:t>Polivalència funcional:</a:t>
                      </a:r>
                      <a:r>
                        <a:rPr lang="ca-ES" sz="1200" noProof="0" dirty="0"/>
                        <a:t> és veritat que les empreses necessiten personal especialitzat, però també que sàpiga fer una mica de tot. </a:t>
                      </a:r>
                      <a:br>
                        <a:rPr lang="ca-ES" sz="1200" noProof="0" dirty="0"/>
                      </a:br>
                      <a:r>
                        <a:rPr lang="ca-ES" sz="1200" noProof="0" dirty="0"/>
                        <a:t>• </a:t>
                      </a:r>
                      <a:r>
                        <a:rPr lang="ca-ES" sz="1100" b="1" noProof="0" dirty="0"/>
                        <a:t>Lideratge: </a:t>
                      </a:r>
                      <a:r>
                        <a:rPr lang="ca-ES" sz="1200" noProof="0" dirty="0"/>
                        <a:t>és important saber dirigir, tenir carisma i guanyar-se el respecte dels companys. </a:t>
                      </a:r>
                      <a:br>
                        <a:rPr lang="ca-ES" sz="1200" noProof="0" dirty="0"/>
                      </a:br>
                      <a:r>
                        <a:rPr lang="ca-ES" sz="1200" noProof="0" dirty="0"/>
                        <a:t>• </a:t>
                      </a:r>
                      <a:r>
                        <a:rPr lang="ca-ES" sz="1100" b="1" noProof="0" dirty="0"/>
                        <a:t>Resiliència, tolerància a la frustració i gestió de l'estrès: </a:t>
                      </a:r>
                      <a:r>
                        <a:rPr lang="ca-ES" sz="1200" noProof="0" dirty="0"/>
                        <a:t>en totes les empreses de tots els sectors i en qualsevol lloc de treball, passarem per moments difícils i a vegades les coses no ens sortiran com havíem planejat. És una cosa que hem d'acceptar i aprendre a gestionar per a sobreposar-nos sempre a aquestes situacions menys agradables. </a:t>
                      </a:r>
                      <a:br>
                        <a:rPr lang="ca-ES" sz="1200" noProof="0" dirty="0"/>
                      </a:br>
                      <a:r>
                        <a:rPr lang="ca-ES" sz="1200" noProof="0" dirty="0"/>
                        <a:t>• </a:t>
                      </a:r>
                      <a:r>
                        <a:rPr lang="ca-ES" sz="1200" b="1" noProof="0" dirty="0"/>
                        <a:t>Competència digital: </a:t>
                      </a:r>
                      <a:r>
                        <a:rPr lang="ca-ES" sz="1200" noProof="0" dirty="0"/>
                        <a:t>fonamental en el món en el qual ens movem actualment. </a:t>
                      </a:r>
                      <a:br>
                        <a:rPr lang="ca-ES" sz="1200" noProof="0" dirty="0"/>
                      </a:br>
                      <a:endParaRPr lang="ca-ES" sz="1200" noProof="0" dirty="0"/>
                    </a:p>
                  </a:txBody>
                  <a:tcPr marL="91450" marR="91450" marT="45725" marB="45725">
                    <a:solidFill>
                      <a:srgbClr val="FF6600">
                        <a:alpha val="3294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1" name="Google Shape;121;p7"/>
          <p:cNvSpPr txBox="1"/>
          <p:nvPr/>
        </p:nvSpPr>
        <p:spPr>
          <a:xfrm>
            <a:off x="2381100" y="978735"/>
            <a:ext cx="6048672" cy="740845"/>
          </a:xfrm>
          <a:prstGeom prst="rect">
            <a:avLst/>
          </a:prstGeom>
          <a:noFill/>
          <a:ln w="9525" cap="sq" cmpd="sng">
            <a:solidFill>
              <a:srgbClr val="F6832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-ES" noProof="0" dirty="0"/>
              <a:t>Les </a:t>
            </a:r>
            <a:r>
              <a:rPr lang="ca-ES" b="1" noProof="0" dirty="0"/>
              <a:t>competències toves</a:t>
            </a:r>
            <a:r>
              <a:rPr lang="ca-ES" noProof="0" dirty="0"/>
              <a:t>, habilitats interpersonals </a:t>
            </a:r>
            <a:r>
              <a:rPr lang="ca-ES" i="1" noProof="0" dirty="0"/>
              <a:t>o </a:t>
            </a:r>
            <a:r>
              <a:rPr lang="ca-ES" i="1" noProof="0" dirty="0" err="1">
                <a:effectLst/>
              </a:rPr>
              <a:t>soft</a:t>
            </a:r>
            <a:r>
              <a:rPr lang="ca-ES" i="1" noProof="0" dirty="0"/>
              <a:t> </a:t>
            </a:r>
            <a:r>
              <a:rPr lang="ca-ES" i="1" noProof="0" dirty="0" err="1">
                <a:effectLst/>
              </a:rPr>
              <a:t>skills</a:t>
            </a:r>
            <a:r>
              <a:rPr lang="ca-ES" i="1" noProof="0" dirty="0"/>
              <a:t> </a:t>
            </a:r>
            <a:r>
              <a:rPr lang="ca-ES" noProof="0" dirty="0"/>
              <a:t>en anglès són habilitats no tècniques relacionades amb la manera de ser i relacionar-se de les persones.</a:t>
            </a:r>
            <a:endParaRPr lang="ca-ES" sz="1400" noProof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"/>
          <p:cNvSpPr txBox="1"/>
          <p:nvPr/>
        </p:nvSpPr>
        <p:spPr>
          <a:xfrm>
            <a:off x="1395413" y="299464"/>
            <a:ext cx="7748587" cy="49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3200" noProof="0" dirty="0">
                <a:solidFill>
                  <a:srgbClr val="FFB66C"/>
                </a:solidFill>
                <a:latin typeface="Calibri"/>
                <a:ea typeface="Calibri"/>
                <a:cs typeface="Calibri"/>
                <a:sym typeface="Calibri"/>
              </a:rPr>
              <a:t>Oportunitats d’ocupació</a:t>
            </a:r>
          </a:p>
        </p:txBody>
      </p:sp>
      <p:grpSp>
        <p:nvGrpSpPr>
          <p:cNvPr id="139" name="Google Shape;139;p8"/>
          <p:cNvGrpSpPr/>
          <p:nvPr/>
        </p:nvGrpSpPr>
        <p:grpSpPr>
          <a:xfrm>
            <a:off x="5444937" y="5224601"/>
            <a:ext cx="1601529" cy="780135"/>
            <a:chOff x="-1" y="654639"/>
            <a:chExt cx="1420129" cy="565003"/>
          </a:xfrm>
        </p:grpSpPr>
        <p:sp>
          <p:nvSpPr>
            <p:cNvPr id="140" name="Google Shape;140;p8"/>
            <p:cNvSpPr/>
            <p:nvPr/>
          </p:nvSpPr>
          <p:spPr>
            <a:xfrm>
              <a:off x="-1" y="654639"/>
              <a:ext cx="1420129" cy="565003"/>
            </a:xfrm>
            <a:prstGeom prst="ellipse">
              <a:avLst/>
            </a:prstGeom>
            <a:solidFill>
              <a:schemeClr val="lt1"/>
            </a:solidFill>
            <a:ln w="12700" cap="flat" cmpd="sng">
              <a:solidFill>
                <a:srgbClr val="2B2BB8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ca-ES" sz="1800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8"/>
            <p:cNvSpPr/>
            <p:nvPr/>
          </p:nvSpPr>
          <p:spPr>
            <a:xfrm>
              <a:off x="207973" y="756591"/>
              <a:ext cx="1004183" cy="39951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250" tIns="8250" rIns="8250" bIns="82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ca-ES" sz="1600" noProof="0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La teva pròpia empresa</a:t>
              </a:r>
            </a:p>
          </p:txBody>
        </p:sp>
      </p:grpSp>
      <p:sp>
        <p:nvSpPr>
          <p:cNvPr id="142" name="Google Shape;142;p8"/>
          <p:cNvSpPr/>
          <p:nvPr/>
        </p:nvSpPr>
        <p:spPr>
          <a:xfrm rot="10800000">
            <a:off x="4940555" y="2514958"/>
            <a:ext cx="471115" cy="331704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0070C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ca-ES" sz="1800" noProof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8"/>
          <p:cNvSpPr/>
          <p:nvPr/>
        </p:nvSpPr>
        <p:spPr>
          <a:xfrm>
            <a:off x="7342016" y="5460672"/>
            <a:ext cx="1441244" cy="359859"/>
          </a:xfrm>
          <a:prstGeom prst="roundRect">
            <a:avLst>
              <a:gd name="adj" fmla="val 16667"/>
            </a:avLst>
          </a:prstGeom>
          <a:solidFill>
            <a:srgbClr val="D0D0F4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r>
              <a:rPr lang="ca-ES" sz="1400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IP</a:t>
            </a:r>
            <a:r>
              <a:rPr lang="ca-ES" noProof="0" dirty="0">
                <a:solidFill>
                  <a:schemeClr val="dk1"/>
                </a:solidFill>
              </a:rPr>
              <a:t>O</a:t>
            </a:r>
            <a:r>
              <a:rPr lang="ca-ES" sz="1400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II</a:t>
            </a:r>
            <a:endParaRPr lang="ca-ES" sz="1400" b="0" i="0" u="none" strike="noStrike" cap="none" noProof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4" name="Google Shape;144;p8"/>
          <p:cNvGrpSpPr/>
          <p:nvPr/>
        </p:nvGrpSpPr>
        <p:grpSpPr>
          <a:xfrm>
            <a:off x="5438403" y="3483506"/>
            <a:ext cx="1662169" cy="1201691"/>
            <a:chOff x="0" y="682790"/>
            <a:chExt cx="1420129" cy="547750"/>
          </a:xfrm>
        </p:grpSpPr>
        <p:sp>
          <p:nvSpPr>
            <p:cNvPr id="145" name="Google Shape;145;p8"/>
            <p:cNvSpPr/>
            <p:nvPr/>
          </p:nvSpPr>
          <p:spPr>
            <a:xfrm>
              <a:off x="0" y="682790"/>
              <a:ext cx="1420129" cy="547750"/>
            </a:xfrm>
            <a:prstGeom prst="ellipse">
              <a:avLst/>
            </a:prstGeom>
            <a:solidFill>
              <a:schemeClr val="lt1"/>
            </a:solidFill>
            <a:ln w="12700" cap="flat" cmpd="sng">
              <a:solidFill>
                <a:srgbClr val="2B2BB8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ca-ES" sz="1800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8"/>
            <p:cNvSpPr/>
            <p:nvPr/>
          </p:nvSpPr>
          <p:spPr>
            <a:xfrm>
              <a:off x="60694" y="791412"/>
              <a:ext cx="1294859" cy="39951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250" tIns="8250" rIns="8250" bIns="82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ca-ES" sz="1800" noProof="0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Administració</a:t>
              </a:r>
              <a:endParaRPr lang="ca-ES" noProof="0" dirty="0"/>
            </a:p>
            <a:p>
              <a:pPr marL="0" marR="0" lvl="0" indent="0" algn="ctr" rtl="0">
                <a:lnSpc>
                  <a:spcPct val="90000"/>
                </a:lnSpc>
                <a:spcBef>
                  <a:spcPts val="630"/>
                </a:spcBef>
                <a:spcAft>
                  <a:spcPts val="0"/>
                </a:spcAft>
                <a:buNone/>
              </a:pPr>
              <a:r>
                <a:rPr lang="ca-ES" sz="1800" noProof="0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pública </a:t>
              </a:r>
            </a:p>
          </p:txBody>
        </p:sp>
      </p:grpSp>
      <p:grpSp>
        <p:nvGrpSpPr>
          <p:cNvPr id="147" name="Google Shape;147;p8"/>
          <p:cNvGrpSpPr/>
          <p:nvPr/>
        </p:nvGrpSpPr>
        <p:grpSpPr>
          <a:xfrm>
            <a:off x="5558575" y="2192630"/>
            <a:ext cx="1420129" cy="1054331"/>
            <a:chOff x="0" y="720703"/>
            <a:chExt cx="1420129" cy="435405"/>
          </a:xfrm>
        </p:grpSpPr>
        <p:sp>
          <p:nvSpPr>
            <p:cNvPr id="148" name="Google Shape;148;p8"/>
            <p:cNvSpPr/>
            <p:nvPr/>
          </p:nvSpPr>
          <p:spPr>
            <a:xfrm>
              <a:off x="0" y="720703"/>
              <a:ext cx="1420129" cy="420268"/>
            </a:xfrm>
            <a:prstGeom prst="ellipse">
              <a:avLst/>
            </a:prstGeom>
            <a:solidFill>
              <a:schemeClr val="lt1"/>
            </a:solidFill>
            <a:ln w="12700" cap="flat" cmpd="sng">
              <a:solidFill>
                <a:srgbClr val="2B2BB8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ca-ES" sz="1800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8"/>
            <p:cNvSpPr/>
            <p:nvPr/>
          </p:nvSpPr>
          <p:spPr>
            <a:xfrm>
              <a:off x="207973" y="756591"/>
              <a:ext cx="1004183" cy="39951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250" tIns="8250" rIns="8250" bIns="82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ca-ES" sz="1800" noProof="0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Relació laboral</a:t>
              </a:r>
            </a:p>
          </p:txBody>
        </p:sp>
      </p:grpSp>
      <p:sp>
        <p:nvSpPr>
          <p:cNvPr id="150" name="Google Shape;150;p8"/>
          <p:cNvSpPr/>
          <p:nvPr/>
        </p:nvSpPr>
        <p:spPr>
          <a:xfrm rot="10800000">
            <a:off x="4914260" y="3869069"/>
            <a:ext cx="437079" cy="320059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0070C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ca-ES" sz="1800" noProof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8"/>
          <p:cNvSpPr/>
          <p:nvPr/>
        </p:nvSpPr>
        <p:spPr>
          <a:xfrm>
            <a:off x="7198614" y="2388541"/>
            <a:ext cx="1348121" cy="654033"/>
          </a:xfrm>
          <a:prstGeom prst="roundRect">
            <a:avLst>
              <a:gd name="adj" fmla="val 16667"/>
            </a:avLst>
          </a:prstGeom>
          <a:solidFill>
            <a:srgbClr val="D0D0F4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r>
              <a:rPr lang="ca-ES" sz="1400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Oferir perfil:</a:t>
            </a:r>
            <a:endParaRPr lang="ca-ES" noProof="0" dirty="0"/>
          </a:p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r>
              <a:rPr lang="ca-ES" sz="1400" b="0" i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CV</a:t>
            </a:r>
            <a:endParaRPr lang="ca-ES" noProof="0" dirty="0"/>
          </a:p>
        </p:txBody>
      </p:sp>
      <p:sp>
        <p:nvSpPr>
          <p:cNvPr id="152" name="Google Shape;152;p8"/>
          <p:cNvSpPr/>
          <p:nvPr/>
        </p:nvSpPr>
        <p:spPr>
          <a:xfrm>
            <a:off x="7213881" y="3755964"/>
            <a:ext cx="1874845" cy="656774"/>
          </a:xfrm>
          <a:prstGeom prst="roundRect">
            <a:avLst>
              <a:gd name="adj" fmla="val 16667"/>
            </a:avLst>
          </a:prstGeom>
          <a:solidFill>
            <a:srgbClr val="D0D0F4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r>
              <a:rPr lang="ca-ES" sz="1400" b="0" i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Tècnic – C1</a:t>
            </a:r>
            <a:endParaRPr lang="ca-ES" noProof="0" dirty="0"/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r>
              <a:rPr lang="ca-ES" sz="1400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Tècnic Superior - B</a:t>
            </a:r>
            <a:endParaRPr lang="ca-ES" sz="1400" b="0" i="0" u="none" strike="noStrike" cap="none" noProof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8"/>
          <p:cNvSpPr/>
          <p:nvPr/>
        </p:nvSpPr>
        <p:spPr>
          <a:xfrm rot="10800000">
            <a:off x="4914261" y="5460672"/>
            <a:ext cx="481985" cy="359858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0070C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ca-ES" sz="1800" noProof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4" name="Google Shape;154;p8"/>
          <p:cNvCxnSpPr/>
          <p:nvPr/>
        </p:nvCxnSpPr>
        <p:spPr>
          <a:xfrm>
            <a:off x="6726770" y="4558753"/>
            <a:ext cx="523200" cy="360000"/>
          </a:xfrm>
          <a:prstGeom prst="bentConnector3">
            <a:avLst>
              <a:gd name="adj1" fmla="val 50000"/>
            </a:avLst>
          </a:prstGeom>
          <a:solidFill>
            <a:srgbClr val="00B8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55" name="Google Shape;155;p8"/>
          <p:cNvSpPr/>
          <p:nvPr/>
        </p:nvSpPr>
        <p:spPr>
          <a:xfrm>
            <a:off x="7265990" y="4554132"/>
            <a:ext cx="1842514" cy="582562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lang="ca-ES" sz="1200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Oposició</a:t>
            </a:r>
            <a:endParaRPr lang="ca-ES" noProof="0" dirty="0"/>
          </a:p>
          <a:p>
            <a:pPr marL="171450" marR="0" lvl="0" indent="-17145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lang="ca-ES" sz="1200" b="0" i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Concurs de mèrits</a:t>
            </a:r>
            <a:endParaRPr lang="ca-ES" noProof="0" dirty="0"/>
          </a:p>
          <a:p>
            <a:pPr marL="171450" marR="0" lvl="0" indent="-17145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</a:pPr>
            <a:r>
              <a:rPr lang="ca-ES" sz="1200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Concurs - oposició</a:t>
            </a:r>
            <a:endParaRPr lang="ca-ES" sz="1200" b="0" i="0" u="none" strike="noStrike" cap="none" noProof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a-ES" sz="1200" b="0" i="0" u="none" strike="noStrike" cap="none" noProof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8"/>
          <p:cNvSpPr txBox="1"/>
          <p:nvPr/>
        </p:nvSpPr>
        <p:spPr>
          <a:xfrm>
            <a:off x="8191500" y="0"/>
            <a:ext cx="952500" cy="264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r>
              <a:rPr lang="ca-ES" sz="1200" b="1" noProof="0" dirty="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Unitat 1</a:t>
            </a:r>
            <a:endParaRPr lang="ca-ES" noProof="0" dirty="0"/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A48EA2B3-CB59-1BB0-2EAD-8D7C454F36EE}"/>
              </a:ext>
            </a:extLst>
          </p:cNvPr>
          <p:cNvGrpSpPr/>
          <p:nvPr/>
        </p:nvGrpSpPr>
        <p:grpSpPr>
          <a:xfrm>
            <a:off x="1925319" y="1010606"/>
            <a:ext cx="2904267" cy="5096958"/>
            <a:chOff x="1954944" y="979784"/>
            <a:chExt cx="2904267" cy="5096958"/>
          </a:xfrm>
        </p:grpSpPr>
        <p:sp>
          <p:nvSpPr>
            <p:cNvPr id="3" name="Forma libre: forma 2">
              <a:extLst>
                <a:ext uri="{FF2B5EF4-FFF2-40B4-BE49-F238E27FC236}">
                  <a16:creationId xmlns:a16="http://schemas.microsoft.com/office/drawing/2014/main" id="{1B2CC0A1-857A-562B-7176-4E93265AFAF0}"/>
                </a:ext>
              </a:extLst>
            </p:cNvPr>
            <p:cNvSpPr/>
            <p:nvPr/>
          </p:nvSpPr>
          <p:spPr>
            <a:xfrm>
              <a:off x="1954944" y="979784"/>
              <a:ext cx="2672709" cy="859954"/>
            </a:xfrm>
            <a:custGeom>
              <a:avLst/>
              <a:gdLst>
                <a:gd name="connsiteX0" fmla="*/ 0 w 2672709"/>
                <a:gd name="connsiteY0" fmla="*/ 85995 h 859954"/>
                <a:gd name="connsiteX1" fmla="*/ 85995 w 2672709"/>
                <a:gd name="connsiteY1" fmla="*/ 0 h 859954"/>
                <a:gd name="connsiteX2" fmla="*/ 2586714 w 2672709"/>
                <a:gd name="connsiteY2" fmla="*/ 0 h 859954"/>
                <a:gd name="connsiteX3" fmla="*/ 2672709 w 2672709"/>
                <a:gd name="connsiteY3" fmla="*/ 85995 h 859954"/>
                <a:gd name="connsiteX4" fmla="*/ 2672709 w 2672709"/>
                <a:gd name="connsiteY4" fmla="*/ 773959 h 859954"/>
                <a:gd name="connsiteX5" fmla="*/ 2586714 w 2672709"/>
                <a:gd name="connsiteY5" fmla="*/ 859954 h 859954"/>
                <a:gd name="connsiteX6" fmla="*/ 85995 w 2672709"/>
                <a:gd name="connsiteY6" fmla="*/ 859954 h 859954"/>
                <a:gd name="connsiteX7" fmla="*/ 0 w 2672709"/>
                <a:gd name="connsiteY7" fmla="*/ 773959 h 859954"/>
                <a:gd name="connsiteX8" fmla="*/ 0 w 2672709"/>
                <a:gd name="connsiteY8" fmla="*/ 85995 h 859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72709" h="859954">
                  <a:moveTo>
                    <a:pt x="0" y="85995"/>
                  </a:moveTo>
                  <a:cubicBezTo>
                    <a:pt x="0" y="38501"/>
                    <a:pt x="38501" y="0"/>
                    <a:pt x="85995" y="0"/>
                  </a:cubicBezTo>
                  <a:lnTo>
                    <a:pt x="2586714" y="0"/>
                  </a:lnTo>
                  <a:cubicBezTo>
                    <a:pt x="2634208" y="0"/>
                    <a:pt x="2672709" y="38501"/>
                    <a:pt x="2672709" y="85995"/>
                  </a:cubicBezTo>
                  <a:lnTo>
                    <a:pt x="2672709" y="773959"/>
                  </a:lnTo>
                  <a:cubicBezTo>
                    <a:pt x="2672709" y="821453"/>
                    <a:pt x="2634208" y="859954"/>
                    <a:pt x="2586714" y="859954"/>
                  </a:cubicBezTo>
                  <a:lnTo>
                    <a:pt x="85995" y="859954"/>
                  </a:lnTo>
                  <a:cubicBezTo>
                    <a:pt x="38501" y="859954"/>
                    <a:pt x="0" y="821453"/>
                    <a:pt x="0" y="773959"/>
                  </a:cubicBezTo>
                  <a:lnTo>
                    <a:pt x="0" y="8599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shade val="8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527" tIns="60747" rIns="78527" bIns="60747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ca-ES" sz="2800" kern="1200" noProof="0" dirty="0"/>
                <a:t>Mercat laboral</a:t>
              </a:r>
            </a:p>
          </p:txBody>
        </p:sp>
        <p:sp>
          <p:nvSpPr>
            <p:cNvPr id="4" name="Forma libre: forma 3">
              <a:extLst>
                <a:ext uri="{FF2B5EF4-FFF2-40B4-BE49-F238E27FC236}">
                  <a16:creationId xmlns:a16="http://schemas.microsoft.com/office/drawing/2014/main" id="{01823607-5734-7D13-F71C-F082E0B2D2E9}"/>
                </a:ext>
              </a:extLst>
            </p:cNvPr>
            <p:cNvSpPr/>
            <p:nvPr/>
          </p:nvSpPr>
          <p:spPr>
            <a:xfrm>
              <a:off x="2222215" y="1839738"/>
              <a:ext cx="456440" cy="361628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3616287"/>
                  </a:lnTo>
                  <a:lnTo>
                    <a:pt x="456440" y="3616287"/>
                  </a:lnTo>
                </a:path>
              </a:pathLst>
            </a:custGeom>
            <a:noFill/>
          </p:spPr>
          <p:style>
            <a:lnRef idx="2">
              <a:schemeClr val="accent2">
                <a:tint val="99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tint val="99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ca-ES" noProof="0" dirty="0"/>
            </a:p>
          </p:txBody>
        </p:sp>
        <p:sp>
          <p:nvSpPr>
            <p:cNvPr id="5" name="Forma libre: forma 4">
              <a:extLst>
                <a:ext uri="{FF2B5EF4-FFF2-40B4-BE49-F238E27FC236}">
                  <a16:creationId xmlns:a16="http://schemas.microsoft.com/office/drawing/2014/main" id="{F627F1E7-BB49-5ED0-6A18-3A97E679D1D4}"/>
                </a:ext>
              </a:extLst>
            </p:cNvPr>
            <p:cNvSpPr/>
            <p:nvPr/>
          </p:nvSpPr>
          <p:spPr>
            <a:xfrm>
              <a:off x="2678656" y="4835308"/>
              <a:ext cx="2163334" cy="1241434"/>
            </a:xfrm>
            <a:custGeom>
              <a:avLst/>
              <a:gdLst>
                <a:gd name="connsiteX0" fmla="*/ 0 w 2163334"/>
                <a:gd name="connsiteY0" fmla="*/ 124143 h 1241434"/>
                <a:gd name="connsiteX1" fmla="*/ 124143 w 2163334"/>
                <a:gd name="connsiteY1" fmla="*/ 0 h 1241434"/>
                <a:gd name="connsiteX2" fmla="*/ 2039191 w 2163334"/>
                <a:gd name="connsiteY2" fmla="*/ 0 h 1241434"/>
                <a:gd name="connsiteX3" fmla="*/ 2163334 w 2163334"/>
                <a:gd name="connsiteY3" fmla="*/ 124143 h 1241434"/>
                <a:gd name="connsiteX4" fmla="*/ 2163334 w 2163334"/>
                <a:gd name="connsiteY4" fmla="*/ 1117291 h 1241434"/>
                <a:gd name="connsiteX5" fmla="*/ 2039191 w 2163334"/>
                <a:gd name="connsiteY5" fmla="*/ 1241434 h 1241434"/>
                <a:gd name="connsiteX6" fmla="*/ 124143 w 2163334"/>
                <a:gd name="connsiteY6" fmla="*/ 1241434 h 1241434"/>
                <a:gd name="connsiteX7" fmla="*/ 0 w 2163334"/>
                <a:gd name="connsiteY7" fmla="*/ 1117291 h 1241434"/>
                <a:gd name="connsiteX8" fmla="*/ 0 w 2163334"/>
                <a:gd name="connsiteY8" fmla="*/ 124143 h 1241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63334" h="1241434">
                  <a:moveTo>
                    <a:pt x="0" y="124143"/>
                  </a:moveTo>
                  <a:cubicBezTo>
                    <a:pt x="0" y="55581"/>
                    <a:pt x="55581" y="0"/>
                    <a:pt x="124143" y="0"/>
                  </a:cubicBezTo>
                  <a:lnTo>
                    <a:pt x="2039191" y="0"/>
                  </a:lnTo>
                  <a:cubicBezTo>
                    <a:pt x="2107753" y="0"/>
                    <a:pt x="2163334" y="55581"/>
                    <a:pt x="2163334" y="124143"/>
                  </a:cubicBezTo>
                  <a:lnTo>
                    <a:pt x="2163334" y="1117291"/>
                  </a:lnTo>
                  <a:cubicBezTo>
                    <a:pt x="2163334" y="1185853"/>
                    <a:pt x="2107753" y="1241434"/>
                    <a:pt x="2039191" y="1241434"/>
                  </a:cubicBezTo>
                  <a:lnTo>
                    <a:pt x="124143" y="1241434"/>
                  </a:lnTo>
                  <a:cubicBezTo>
                    <a:pt x="55581" y="1241434"/>
                    <a:pt x="0" y="1185853"/>
                    <a:pt x="0" y="1117291"/>
                  </a:cubicBezTo>
                  <a:lnTo>
                    <a:pt x="0" y="124143"/>
                  </a:lnTo>
                  <a:close/>
                </a:path>
              </a:pathLst>
            </a:custGeom>
          </p:spPr>
          <p:style>
            <a:ln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2080" tIns="66840" rIns="82080" bIns="668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ca-ES" sz="2400" kern="1200" noProof="0" dirty="0"/>
                <a:t>Autoocupació</a:t>
              </a:r>
            </a:p>
          </p:txBody>
        </p:sp>
        <p:sp>
          <p:nvSpPr>
            <p:cNvPr id="6" name="Forma libre: forma 5">
              <a:extLst>
                <a:ext uri="{FF2B5EF4-FFF2-40B4-BE49-F238E27FC236}">
                  <a16:creationId xmlns:a16="http://schemas.microsoft.com/office/drawing/2014/main" id="{9C25CB5C-C347-61DA-AA76-6706736A344A}"/>
                </a:ext>
              </a:extLst>
            </p:cNvPr>
            <p:cNvSpPr/>
            <p:nvPr/>
          </p:nvSpPr>
          <p:spPr>
            <a:xfrm>
              <a:off x="2222215" y="1839738"/>
              <a:ext cx="376234" cy="79440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794406"/>
                  </a:lnTo>
                  <a:lnTo>
                    <a:pt x="376234" y="794406"/>
                  </a:lnTo>
                </a:path>
              </a:pathLst>
            </a:custGeom>
            <a:noFill/>
          </p:spPr>
          <p:style>
            <a:lnRef idx="2">
              <a:schemeClr val="accent2">
                <a:tint val="99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tint val="99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ca-ES" noProof="0" dirty="0"/>
            </a:p>
          </p:txBody>
        </p:sp>
        <p:sp>
          <p:nvSpPr>
            <p:cNvPr id="7" name="Forma libre: forma 6">
              <a:extLst>
                <a:ext uri="{FF2B5EF4-FFF2-40B4-BE49-F238E27FC236}">
                  <a16:creationId xmlns:a16="http://schemas.microsoft.com/office/drawing/2014/main" id="{2143EABF-2714-52E8-FBD6-3C6F73AF1D91}"/>
                </a:ext>
              </a:extLst>
            </p:cNvPr>
            <p:cNvSpPr/>
            <p:nvPr/>
          </p:nvSpPr>
          <p:spPr>
            <a:xfrm>
              <a:off x="2598449" y="2013427"/>
              <a:ext cx="2260762" cy="1241434"/>
            </a:xfrm>
            <a:custGeom>
              <a:avLst/>
              <a:gdLst>
                <a:gd name="connsiteX0" fmla="*/ 0 w 2260762"/>
                <a:gd name="connsiteY0" fmla="*/ 124143 h 1241434"/>
                <a:gd name="connsiteX1" fmla="*/ 124143 w 2260762"/>
                <a:gd name="connsiteY1" fmla="*/ 0 h 1241434"/>
                <a:gd name="connsiteX2" fmla="*/ 2136619 w 2260762"/>
                <a:gd name="connsiteY2" fmla="*/ 0 h 1241434"/>
                <a:gd name="connsiteX3" fmla="*/ 2260762 w 2260762"/>
                <a:gd name="connsiteY3" fmla="*/ 124143 h 1241434"/>
                <a:gd name="connsiteX4" fmla="*/ 2260762 w 2260762"/>
                <a:gd name="connsiteY4" fmla="*/ 1117291 h 1241434"/>
                <a:gd name="connsiteX5" fmla="*/ 2136619 w 2260762"/>
                <a:gd name="connsiteY5" fmla="*/ 1241434 h 1241434"/>
                <a:gd name="connsiteX6" fmla="*/ 124143 w 2260762"/>
                <a:gd name="connsiteY6" fmla="*/ 1241434 h 1241434"/>
                <a:gd name="connsiteX7" fmla="*/ 0 w 2260762"/>
                <a:gd name="connsiteY7" fmla="*/ 1117291 h 1241434"/>
                <a:gd name="connsiteX8" fmla="*/ 0 w 2260762"/>
                <a:gd name="connsiteY8" fmla="*/ 124143 h 1241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0762" h="1241434">
                  <a:moveTo>
                    <a:pt x="0" y="124143"/>
                  </a:moveTo>
                  <a:cubicBezTo>
                    <a:pt x="0" y="55581"/>
                    <a:pt x="55581" y="0"/>
                    <a:pt x="124143" y="0"/>
                  </a:cubicBezTo>
                  <a:lnTo>
                    <a:pt x="2136619" y="0"/>
                  </a:lnTo>
                  <a:cubicBezTo>
                    <a:pt x="2205181" y="0"/>
                    <a:pt x="2260762" y="55581"/>
                    <a:pt x="2260762" y="124143"/>
                  </a:cubicBezTo>
                  <a:lnTo>
                    <a:pt x="2260762" y="1117291"/>
                  </a:lnTo>
                  <a:cubicBezTo>
                    <a:pt x="2260762" y="1185853"/>
                    <a:pt x="2205181" y="1241434"/>
                    <a:pt x="2136619" y="1241434"/>
                  </a:cubicBezTo>
                  <a:lnTo>
                    <a:pt x="124143" y="1241434"/>
                  </a:lnTo>
                  <a:cubicBezTo>
                    <a:pt x="55581" y="1241434"/>
                    <a:pt x="0" y="1185853"/>
                    <a:pt x="0" y="1117291"/>
                  </a:cubicBezTo>
                  <a:lnTo>
                    <a:pt x="0" y="124143"/>
                  </a:lnTo>
                  <a:close/>
                </a:path>
              </a:pathLst>
            </a:custGeom>
          </p:spPr>
          <p:style>
            <a:lnRef idx="2">
              <a:schemeClr val="accent2">
                <a:shade val="80000"/>
                <a:hueOff val="0"/>
                <a:satOff val="-5541"/>
                <a:lumOff val="14224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2080" tIns="66840" rIns="82080" bIns="668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ca-ES" sz="2400" kern="1200" noProof="0" dirty="0"/>
                <a:t>Compte aliè. </a:t>
              </a:r>
            </a:p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ca-ES" sz="2400" kern="1200" noProof="0" dirty="0"/>
                <a:t>Sector privat</a:t>
              </a:r>
            </a:p>
          </p:txBody>
        </p:sp>
        <p:sp>
          <p:nvSpPr>
            <p:cNvPr id="8" name="Forma libre: forma 7">
              <a:extLst>
                <a:ext uri="{FF2B5EF4-FFF2-40B4-BE49-F238E27FC236}">
                  <a16:creationId xmlns:a16="http://schemas.microsoft.com/office/drawing/2014/main" id="{D8D12137-9DC2-4C21-FEA1-5F6EDE7273DC}"/>
                </a:ext>
              </a:extLst>
            </p:cNvPr>
            <p:cNvSpPr/>
            <p:nvPr/>
          </p:nvSpPr>
          <p:spPr>
            <a:xfrm>
              <a:off x="2222215" y="1839738"/>
              <a:ext cx="432784" cy="216085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160853"/>
                  </a:lnTo>
                  <a:lnTo>
                    <a:pt x="432784" y="2160853"/>
                  </a:lnTo>
                </a:path>
              </a:pathLst>
            </a:custGeom>
            <a:noFill/>
          </p:spPr>
          <p:style>
            <a:lnRef idx="2">
              <a:schemeClr val="accent2">
                <a:tint val="99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2">
                <a:tint val="99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ca-ES" noProof="0" dirty="0"/>
            </a:p>
          </p:txBody>
        </p:sp>
        <p:sp>
          <p:nvSpPr>
            <p:cNvPr id="9" name="Forma libre: forma 8">
              <a:extLst>
                <a:ext uri="{FF2B5EF4-FFF2-40B4-BE49-F238E27FC236}">
                  <a16:creationId xmlns:a16="http://schemas.microsoft.com/office/drawing/2014/main" id="{0F42D919-4B3C-3B59-878C-125B473909F5}"/>
                </a:ext>
              </a:extLst>
            </p:cNvPr>
            <p:cNvSpPr/>
            <p:nvPr/>
          </p:nvSpPr>
          <p:spPr>
            <a:xfrm>
              <a:off x="2654999" y="3379875"/>
              <a:ext cx="2149310" cy="1241434"/>
            </a:xfrm>
            <a:custGeom>
              <a:avLst/>
              <a:gdLst>
                <a:gd name="connsiteX0" fmla="*/ 0 w 2149310"/>
                <a:gd name="connsiteY0" fmla="*/ 124143 h 1241434"/>
                <a:gd name="connsiteX1" fmla="*/ 124143 w 2149310"/>
                <a:gd name="connsiteY1" fmla="*/ 0 h 1241434"/>
                <a:gd name="connsiteX2" fmla="*/ 2025167 w 2149310"/>
                <a:gd name="connsiteY2" fmla="*/ 0 h 1241434"/>
                <a:gd name="connsiteX3" fmla="*/ 2149310 w 2149310"/>
                <a:gd name="connsiteY3" fmla="*/ 124143 h 1241434"/>
                <a:gd name="connsiteX4" fmla="*/ 2149310 w 2149310"/>
                <a:gd name="connsiteY4" fmla="*/ 1117291 h 1241434"/>
                <a:gd name="connsiteX5" fmla="*/ 2025167 w 2149310"/>
                <a:gd name="connsiteY5" fmla="*/ 1241434 h 1241434"/>
                <a:gd name="connsiteX6" fmla="*/ 124143 w 2149310"/>
                <a:gd name="connsiteY6" fmla="*/ 1241434 h 1241434"/>
                <a:gd name="connsiteX7" fmla="*/ 0 w 2149310"/>
                <a:gd name="connsiteY7" fmla="*/ 1117291 h 1241434"/>
                <a:gd name="connsiteX8" fmla="*/ 0 w 2149310"/>
                <a:gd name="connsiteY8" fmla="*/ 124143 h 1241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49310" h="1241434">
                  <a:moveTo>
                    <a:pt x="0" y="124143"/>
                  </a:moveTo>
                  <a:cubicBezTo>
                    <a:pt x="0" y="55581"/>
                    <a:pt x="55581" y="0"/>
                    <a:pt x="124143" y="0"/>
                  </a:cubicBezTo>
                  <a:lnTo>
                    <a:pt x="2025167" y="0"/>
                  </a:lnTo>
                  <a:cubicBezTo>
                    <a:pt x="2093729" y="0"/>
                    <a:pt x="2149310" y="55581"/>
                    <a:pt x="2149310" y="124143"/>
                  </a:cubicBezTo>
                  <a:lnTo>
                    <a:pt x="2149310" y="1117291"/>
                  </a:lnTo>
                  <a:cubicBezTo>
                    <a:pt x="2149310" y="1185853"/>
                    <a:pt x="2093729" y="1241434"/>
                    <a:pt x="2025167" y="1241434"/>
                  </a:cubicBezTo>
                  <a:lnTo>
                    <a:pt x="124143" y="1241434"/>
                  </a:lnTo>
                  <a:cubicBezTo>
                    <a:pt x="55581" y="1241434"/>
                    <a:pt x="0" y="1185853"/>
                    <a:pt x="0" y="1117291"/>
                  </a:cubicBezTo>
                  <a:lnTo>
                    <a:pt x="0" y="124143"/>
                  </a:lnTo>
                  <a:close/>
                </a:path>
              </a:pathLst>
            </a:custGeom>
          </p:spPr>
          <p:style>
            <a:lnRef idx="2">
              <a:schemeClr val="accent2">
                <a:shade val="80000"/>
                <a:hueOff val="0"/>
                <a:satOff val="-11081"/>
                <a:lumOff val="28449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2080" tIns="66840" rIns="82080" bIns="668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ca-ES" sz="2400" kern="1200" noProof="0" dirty="0"/>
                <a:t>Compte aliè. </a:t>
              </a:r>
            </a:p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ca-ES" sz="2400" kern="1200" noProof="0" dirty="0"/>
                <a:t>Sector públic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9"/>
          <p:cNvSpPr txBox="1"/>
          <p:nvPr/>
        </p:nvSpPr>
        <p:spPr>
          <a:xfrm>
            <a:off x="8191500" y="0"/>
            <a:ext cx="952500" cy="264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r>
              <a:rPr lang="ca-ES" sz="1200" b="1" noProof="0" dirty="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Unitat 1</a:t>
            </a:r>
            <a:endParaRPr lang="ca-ES" noProof="0" dirty="0"/>
          </a:p>
        </p:txBody>
      </p:sp>
      <p:sp>
        <p:nvSpPr>
          <p:cNvPr id="162" name="Google Shape;162;p9"/>
          <p:cNvSpPr txBox="1"/>
          <p:nvPr/>
        </p:nvSpPr>
        <p:spPr>
          <a:xfrm>
            <a:off x="1401763" y="620713"/>
            <a:ext cx="7748587" cy="492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3200" noProof="0" dirty="0">
                <a:solidFill>
                  <a:srgbClr val="FFB66C"/>
                </a:solidFill>
                <a:latin typeface="Calibri"/>
                <a:ea typeface="Calibri"/>
                <a:cs typeface="Calibri"/>
                <a:sym typeface="Calibri"/>
              </a:rPr>
              <a:t>El mòdul de IPO I</a:t>
            </a:r>
          </a:p>
        </p:txBody>
      </p:sp>
      <p:sp>
        <p:nvSpPr>
          <p:cNvPr id="163" name="Google Shape;163;p9"/>
          <p:cNvSpPr/>
          <p:nvPr/>
        </p:nvSpPr>
        <p:spPr>
          <a:xfrm>
            <a:off x="5718744" y="1235155"/>
            <a:ext cx="2160240" cy="813850"/>
          </a:xfrm>
          <a:prstGeom prst="ellipse">
            <a:avLst/>
          </a:prstGeom>
          <a:solidFill>
            <a:schemeClr val="lt1"/>
          </a:solidFill>
          <a:ln w="12700" cap="flat" cmpd="sng">
            <a:solidFill>
              <a:srgbClr val="2B2BB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ca-ES" sz="1800" noProof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4" name="Google Shape;164;p9"/>
          <p:cNvGrpSpPr/>
          <p:nvPr/>
        </p:nvGrpSpPr>
        <p:grpSpPr>
          <a:xfrm>
            <a:off x="2479084" y="1398406"/>
            <a:ext cx="4185830" cy="4033684"/>
            <a:chOff x="955084" y="1406"/>
            <a:chExt cx="4185830" cy="4033684"/>
          </a:xfrm>
        </p:grpSpPr>
        <p:sp>
          <p:nvSpPr>
            <p:cNvPr id="165" name="Google Shape;165;p9"/>
            <p:cNvSpPr/>
            <p:nvPr/>
          </p:nvSpPr>
          <p:spPr>
            <a:xfrm>
              <a:off x="1374925" y="501235"/>
              <a:ext cx="3346149" cy="3346149"/>
            </a:xfrm>
            <a:prstGeom prst="blockArc">
              <a:avLst>
                <a:gd name="adj1" fmla="val 11880000"/>
                <a:gd name="adj2" fmla="val 16200000"/>
                <a:gd name="adj3" fmla="val 4636"/>
              </a:avLst>
            </a:prstGeom>
            <a:solidFill>
              <a:srgbClr val="ABAB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ca-ES" noProof="0" dirty="0"/>
            </a:p>
          </p:txBody>
        </p:sp>
        <p:sp>
          <p:nvSpPr>
            <p:cNvPr id="166" name="Google Shape;166;p9"/>
            <p:cNvSpPr/>
            <p:nvPr/>
          </p:nvSpPr>
          <p:spPr>
            <a:xfrm>
              <a:off x="1374925" y="501235"/>
              <a:ext cx="3346149" cy="3346149"/>
            </a:xfrm>
            <a:prstGeom prst="blockArc">
              <a:avLst>
                <a:gd name="adj1" fmla="val 7560000"/>
                <a:gd name="adj2" fmla="val 11880000"/>
                <a:gd name="adj3" fmla="val 4636"/>
              </a:avLst>
            </a:prstGeom>
            <a:solidFill>
              <a:srgbClr val="ABAB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ca-ES" noProof="0" dirty="0"/>
            </a:p>
          </p:txBody>
        </p:sp>
        <p:sp>
          <p:nvSpPr>
            <p:cNvPr id="167" name="Google Shape;167;p9"/>
            <p:cNvSpPr/>
            <p:nvPr/>
          </p:nvSpPr>
          <p:spPr>
            <a:xfrm>
              <a:off x="1374925" y="501235"/>
              <a:ext cx="3346149" cy="3346149"/>
            </a:xfrm>
            <a:prstGeom prst="blockArc">
              <a:avLst>
                <a:gd name="adj1" fmla="val 3240000"/>
                <a:gd name="adj2" fmla="val 7560000"/>
                <a:gd name="adj3" fmla="val 4636"/>
              </a:avLst>
            </a:prstGeom>
            <a:solidFill>
              <a:srgbClr val="ABAB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ca-ES" noProof="0" dirty="0"/>
            </a:p>
          </p:txBody>
        </p:sp>
        <p:sp>
          <p:nvSpPr>
            <p:cNvPr id="168" name="Google Shape;168;p9"/>
            <p:cNvSpPr/>
            <p:nvPr/>
          </p:nvSpPr>
          <p:spPr>
            <a:xfrm>
              <a:off x="1374925" y="501235"/>
              <a:ext cx="3346149" cy="3346149"/>
            </a:xfrm>
            <a:prstGeom prst="blockArc">
              <a:avLst>
                <a:gd name="adj1" fmla="val 20520000"/>
                <a:gd name="adj2" fmla="val 3240000"/>
                <a:gd name="adj3" fmla="val 4636"/>
              </a:avLst>
            </a:prstGeom>
            <a:solidFill>
              <a:srgbClr val="ABAB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ca-ES" noProof="0" dirty="0"/>
            </a:p>
          </p:txBody>
        </p:sp>
        <p:sp>
          <p:nvSpPr>
            <p:cNvPr id="169" name="Google Shape;169;p9"/>
            <p:cNvSpPr/>
            <p:nvPr/>
          </p:nvSpPr>
          <p:spPr>
            <a:xfrm>
              <a:off x="1374925" y="501235"/>
              <a:ext cx="3346149" cy="3346149"/>
            </a:xfrm>
            <a:prstGeom prst="blockArc">
              <a:avLst>
                <a:gd name="adj1" fmla="val 16200000"/>
                <a:gd name="adj2" fmla="val 20520000"/>
                <a:gd name="adj3" fmla="val 4636"/>
              </a:avLst>
            </a:prstGeom>
            <a:solidFill>
              <a:srgbClr val="ABAB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ca-ES" noProof="0" dirty="0"/>
            </a:p>
          </p:txBody>
        </p:sp>
        <p:sp>
          <p:nvSpPr>
            <p:cNvPr id="170" name="Google Shape;170;p9"/>
            <p:cNvSpPr/>
            <p:nvPr/>
          </p:nvSpPr>
          <p:spPr>
            <a:xfrm>
              <a:off x="2183901" y="1404868"/>
              <a:ext cx="1728196" cy="1538882"/>
            </a:xfrm>
            <a:prstGeom prst="ellipse">
              <a:avLst/>
            </a:prstGeom>
            <a:solidFill>
              <a:srgbClr val="7676DE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ca-ES" noProof="0" dirty="0"/>
            </a:p>
          </p:txBody>
        </p:sp>
        <p:sp>
          <p:nvSpPr>
            <p:cNvPr id="171" name="Google Shape;171;p9"/>
            <p:cNvSpPr txBox="1"/>
            <p:nvPr/>
          </p:nvSpPr>
          <p:spPr>
            <a:xfrm>
              <a:off x="2436989" y="1630232"/>
              <a:ext cx="1222020" cy="10881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2850" tIns="22850" rIns="22850" bIns="228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rPr lang="ca-ES" sz="1800" noProof="0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Et permetrà…</a:t>
              </a:r>
              <a:endParaRPr lang="ca-ES" noProof="0" dirty="0"/>
            </a:p>
          </p:txBody>
        </p:sp>
        <p:sp>
          <p:nvSpPr>
            <p:cNvPr id="172" name="Google Shape;172;p9"/>
            <p:cNvSpPr/>
            <p:nvPr/>
          </p:nvSpPr>
          <p:spPr>
            <a:xfrm>
              <a:off x="2509391" y="1406"/>
              <a:ext cx="1077217" cy="1077217"/>
            </a:xfrm>
            <a:prstGeom prst="ellipse">
              <a:avLst/>
            </a:prstGeom>
            <a:solidFill>
              <a:srgbClr val="3131CB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ca-ES" noProof="0" dirty="0"/>
            </a:p>
          </p:txBody>
        </p:sp>
        <p:sp>
          <p:nvSpPr>
            <p:cNvPr id="173" name="Google Shape;173;p9"/>
            <p:cNvSpPr txBox="1"/>
            <p:nvPr/>
          </p:nvSpPr>
          <p:spPr>
            <a:xfrm>
              <a:off x="2667146" y="159161"/>
              <a:ext cx="761707" cy="7617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7775" tIns="17775" rIns="17775" bIns="177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Arial"/>
                <a:buNone/>
              </a:pPr>
              <a:r>
                <a:rPr lang="ca-ES" sz="1400" noProof="0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Conèixer</a:t>
              </a:r>
              <a:endParaRPr lang="ca-ES" noProof="0" dirty="0"/>
            </a:p>
          </p:txBody>
        </p:sp>
        <p:sp>
          <p:nvSpPr>
            <p:cNvPr id="174" name="Google Shape;174;p9"/>
            <p:cNvSpPr/>
            <p:nvPr/>
          </p:nvSpPr>
          <p:spPr>
            <a:xfrm>
              <a:off x="4063697" y="1130676"/>
              <a:ext cx="1077217" cy="1077217"/>
            </a:xfrm>
            <a:prstGeom prst="ellipse">
              <a:avLst/>
            </a:prstGeom>
            <a:solidFill>
              <a:srgbClr val="3131CB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ca-ES" noProof="0" dirty="0"/>
            </a:p>
          </p:txBody>
        </p:sp>
        <p:sp>
          <p:nvSpPr>
            <p:cNvPr id="175" name="Google Shape;175;p9"/>
            <p:cNvSpPr txBox="1"/>
            <p:nvPr/>
          </p:nvSpPr>
          <p:spPr>
            <a:xfrm>
              <a:off x="4221452" y="1288431"/>
              <a:ext cx="761707" cy="7617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7775" tIns="17775" rIns="17775" bIns="177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Arial"/>
                <a:buNone/>
              </a:pPr>
              <a:r>
                <a:rPr lang="ca-ES" sz="1400" noProof="0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Obtenir</a:t>
              </a:r>
              <a:endParaRPr lang="ca-ES" noProof="0" dirty="0"/>
            </a:p>
          </p:txBody>
        </p:sp>
        <p:sp>
          <p:nvSpPr>
            <p:cNvPr id="176" name="Google Shape;176;p9"/>
            <p:cNvSpPr/>
            <p:nvPr/>
          </p:nvSpPr>
          <p:spPr>
            <a:xfrm>
              <a:off x="3241037" y="2957873"/>
              <a:ext cx="1535154" cy="1077217"/>
            </a:xfrm>
            <a:prstGeom prst="ellipse">
              <a:avLst/>
            </a:prstGeom>
            <a:solidFill>
              <a:srgbClr val="3131CB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ca-ES" noProof="0" dirty="0"/>
            </a:p>
          </p:txBody>
        </p:sp>
        <p:sp>
          <p:nvSpPr>
            <p:cNvPr id="177" name="Google Shape;177;p9"/>
            <p:cNvSpPr txBox="1"/>
            <p:nvPr/>
          </p:nvSpPr>
          <p:spPr>
            <a:xfrm>
              <a:off x="3465855" y="3115628"/>
              <a:ext cx="1085518" cy="7617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7775" tIns="17775" rIns="17775" bIns="177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Arial"/>
                <a:buNone/>
              </a:pPr>
              <a:r>
                <a:rPr lang="ca-ES" sz="1400" noProof="0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Comprendre</a:t>
              </a:r>
              <a:endParaRPr lang="ca-ES" noProof="0" dirty="0"/>
            </a:p>
          </p:txBody>
        </p:sp>
        <p:sp>
          <p:nvSpPr>
            <p:cNvPr id="178" name="Google Shape;178;p9"/>
            <p:cNvSpPr/>
            <p:nvPr/>
          </p:nvSpPr>
          <p:spPr>
            <a:xfrm>
              <a:off x="1548776" y="2957873"/>
              <a:ext cx="1077217" cy="1077217"/>
            </a:xfrm>
            <a:prstGeom prst="ellipse">
              <a:avLst/>
            </a:prstGeom>
            <a:solidFill>
              <a:srgbClr val="3131CB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ca-ES" noProof="0" dirty="0"/>
            </a:p>
          </p:txBody>
        </p:sp>
        <p:sp>
          <p:nvSpPr>
            <p:cNvPr id="179" name="Google Shape;179;p9"/>
            <p:cNvSpPr txBox="1"/>
            <p:nvPr/>
          </p:nvSpPr>
          <p:spPr>
            <a:xfrm>
              <a:off x="1706531" y="3115628"/>
              <a:ext cx="802860" cy="7617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9050" tIns="19050" rIns="19050" bIns="190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ca-ES" sz="1500" noProof="0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Analitzar</a:t>
              </a:r>
              <a:endParaRPr lang="ca-ES" noProof="0" dirty="0"/>
            </a:p>
          </p:txBody>
        </p:sp>
        <p:sp>
          <p:nvSpPr>
            <p:cNvPr id="180" name="Google Shape;180;p9"/>
            <p:cNvSpPr/>
            <p:nvPr/>
          </p:nvSpPr>
          <p:spPr>
            <a:xfrm>
              <a:off x="955084" y="1130676"/>
              <a:ext cx="1077217" cy="1077217"/>
            </a:xfrm>
            <a:prstGeom prst="ellipse">
              <a:avLst/>
            </a:prstGeom>
            <a:solidFill>
              <a:srgbClr val="3131CB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ca-ES" noProof="0" dirty="0"/>
            </a:p>
          </p:txBody>
        </p:sp>
        <p:sp>
          <p:nvSpPr>
            <p:cNvPr id="181" name="Google Shape;181;p9"/>
            <p:cNvSpPr txBox="1"/>
            <p:nvPr/>
          </p:nvSpPr>
          <p:spPr>
            <a:xfrm>
              <a:off x="1112839" y="1288431"/>
              <a:ext cx="761707" cy="7617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7775" tIns="17775" rIns="17775" bIns="177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Arial"/>
                <a:buNone/>
              </a:pPr>
              <a:r>
                <a:rPr lang="ca-ES" sz="1400" noProof="0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Millorar</a:t>
              </a:r>
              <a:endParaRPr lang="ca-ES" noProof="0" dirty="0"/>
            </a:p>
          </p:txBody>
        </p:sp>
      </p:grpSp>
      <p:sp>
        <p:nvSpPr>
          <p:cNvPr id="182" name="Google Shape;182;p9"/>
          <p:cNvSpPr/>
          <p:nvPr/>
        </p:nvSpPr>
        <p:spPr>
          <a:xfrm rot="10800000">
            <a:off x="5238240" y="1590819"/>
            <a:ext cx="437079" cy="320059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D0D0F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ca-ES" sz="1800" noProof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9"/>
          <p:cNvSpPr/>
          <p:nvPr/>
        </p:nvSpPr>
        <p:spPr>
          <a:xfrm>
            <a:off x="7207831" y="2708919"/>
            <a:ext cx="1728192" cy="813850"/>
          </a:xfrm>
          <a:prstGeom prst="ellipse">
            <a:avLst/>
          </a:prstGeom>
          <a:solidFill>
            <a:schemeClr val="lt1"/>
          </a:solidFill>
          <a:ln w="12700" cap="flat" cmpd="sng">
            <a:solidFill>
              <a:srgbClr val="2B2BB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ca-ES" sz="1800" noProof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9"/>
          <p:cNvSpPr txBox="1"/>
          <p:nvPr/>
        </p:nvSpPr>
        <p:spPr>
          <a:xfrm>
            <a:off x="5891089" y="1425462"/>
            <a:ext cx="179770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ca-ES" sz="1200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Sector productiu</a:t>
            </a:r>
            <a:endParaRPr lang="ca-ES" noProof="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ca-ES" sz="1200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Llocs de treball</a:t>
            </a:r>
            <a:endParaRPr lang="ca-ES" noProof="0" dirty="0"/>
          </a:p>
        </p:txBody>
      </p:sp>
      <p:sp>
        <p:nvSpPr>
          <p:cNvPr id="185" name="Google Shape;185;p9"/>
          <p:cNvSpPr txBox="1"/>
          <p:nvPr/>
        </p:nvSpPr>
        <p:spPr>
          <a:xfrm>
            <a:off x="7511870" y="2831236"/>
            <a:ext cx="115588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200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Títol Tècnic </a:t>
            </a:r>
            <a:endParaRPr lang="ca-ES" noProof="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200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Bàsic PRL</a:t>
            </a:r>
            <a:endParaRPr lang="ca-ES" noProof="0" dirty="0"/>
          </a:p>
        </p:txBody>
      </p:sp>
      <p:sp>
        <p:nvSpPr>
          <p:cNvPr id="186" name="Google Shape;186;p9"/>
          <p:cNvSpPr/>
          <p:nvPr/>
        </p:nvSpPr>
        <p:spPr>
          <a:xfrm rot="10800000">
            <a:off x="6725974" y="2924545"/>
            <a:ext cx="437079" cy="320059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D0D0F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ca-ES" sz="1800" noProof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9"/>
          <p:cNvSpPr/>
          <p:nvPr/>
        </p:nvSpPr>
        <p:spPr>
          <a:xfrm>
            <a:off x="6973268" y="4711925"/>
            <a:ext cx="1728192" cy="813850"/>
          </a:xfrm>
          <a:prstGeom prst="ellipse">
            <a:avLst/>
          </a:prstGeom>
          <a:solidFill>
            <a:schemeClr val="lt1"/>
          </a:solidFill>
          <a:ln w="12700" cap="flat" cmpd="sng">
            <a:solidFill>
              <a:srgbClr val="2B2BB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ca-ES" sz="1800" noProof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9"/>
          <p:cNvSpPr txBox="1"/>
          <p:nvPr/>
        </p:nvSpPr>
        <p:spPr>
          <a:xfrm>
            <a:off x="7308304" y="4909478"/>
            <a:ext cx="115588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200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 normativa laboral</a:t>
            </a:r>
            <a:endParaRPr lang="ca-ES" noProof="0" dirty="0"/>
          </a:p>
        </p:txBody>
      </p:sp>
      <p:sp>
        <p:nvSpPr>
          <p:cNvPr id="189" name="Google Shape;189;p9"/>
          <p:cNvSpPr/>
          <p:nvPr/>
        </p:nvSpPr>
        <p:spPr>
          <a:xfrm rot="-10192500">
            <a:off x="6448406" y="4798790"/>
            <a:ext cx="437079" cy="320059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D0D0F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ca-ES" sz="1800" noProof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9"/>
          <p:cNvSpPr/>
          <p:nvPr/>
        </p:nvSpPr>
        <p:spPr>
          <a:xfrm>
            <a:off x="3918177" y="5726874"/>
            <a:ext cx="1728192" cy="813850"/>
          </a:xfrm>
          <a:prstGeom prst="ellipse">
            <a:avLst/>
          </a:prstGeom>
          <a:solidFill>
            <a:schemeClr val="lt1"/>
          </a:solidFill>
          <a:ln w="12700" cap="flat" cmpd="sng">
            <a:solidFill>
              <a:srgbClr val="2B2BB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ca-ES" sz="1800" noProof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9"/>
          <p:cNvSpPr txBox="1"/>
          <p:nvPr/>
        </p:nvSpPr>
        <p:spPr>
          <a:xfrm>
            <a:off x="4119375" y="5921254"/>
            <a:ext cx="1303729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200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 teu potencial professional</a:t>
            </a:r>
            <a:endParaRPr lang="ca-ES" noProof="0" dirty="0"/>
          </a:p>
        </p:txBody>
      </p:sp>
      <p:sp>
        <p:nvSpPr>
          <p:cNvPr id="192" name="Google Shape;192;p9"/>
          <p:cNvSpPr/>
          <p:nvPr/>
        </p:nvSpPr>
        <p:spPr>
          <a:xfrm rot="-8583699">
            <a:off x="3938607" y="5413937"/>
            <a:ext cx="437079" cy="320059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D0D0F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ca-ES" sz="1800" noProof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9"/>
          <p:cNvSpPr/>
          <p:nvPr/>
        </p:nvSpPr>
        <p:spPr>
          <a:xfrm>
            <a:off x="1821242" y="1289895"/>
            <a:ext cx="1552999" cy="813850"/>
          </a:xfrm>
          <a:prstGeom prst="ellipse">
            <a:avLst/>
          </a:prstGeom>
          <a:solidFill>
            <a:schemeClr val="lt1"/>
          </a:solidFill>
          <a:ln w="12700" cap="flat" cmpd="sng">
            <a:solidFill>
              <a:srgbClr val="2B2BB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ca-ES" sz="1800" noProof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9"/>
          <p:cNvSpPr txBox="1"/>
          <p:nvPr/>
        </p:nvSpPr>
        <p:spPr>
          <a:xfrm>
            <a:off x="2019801" y="1473754"/>
            <a:ext cx="121073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200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 teu entorn d’aprenentatge</a:t>
            </a:r>
            <a:endParaRPr lang="ca-ES" noProof="0" dirty="0"/>
          </a:p>
        </p:txBody>
      </p:sp>
      <p:sp>
        <p:nvSpPr>
          <p:cNvPr id="195" name="Google Shape;195;p9"/>
          <p:cNvSpPr/>
          <p:nvPr/>
        </p:nvSpPr>
        <p:spPr>
          <a:xfrm rot="4684637">
            <a:off x="2379201" y="2207766"/>
            <a:ext cx="437079" cy="320059"/>
          </a:xfrm>
          <a:prstGeom prst="leftArrow">
            <a:avLst>
              <a:gd name="adj1" fmla="val 60000"/>
              <a:gd name="adj2" fmla="val 50000"/>
            </a:avLst>
          </a:prstGeom>
          <a:solidFill>
            <a:srgbClr val="D0D0F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ca-ES" sz="1800" noProof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2CF62C539F3A4CAFFF5385648CD41C" ma:contentTypeVersion="15" ma:contentTypeDescription="Create a new document." ma:contentTypeScope="" ma:versionID="5f89f2b197176908700be557c61567a1">
  <xsd:schema xmlns:xsd="http://www.w3.org/2001/XMLSchema" xmlns:xs="http://www.w3.org/2001/XMLSchema" xmlns:p="http://schemas.microsoft.com/office/2006/metadata/properties" xmlns:ns2="c2054961-9ca7-4b1d-a938-221454b1fa5d" xmlns:ns3="0cb7bcbe-78d5-4388-a7ec-1f5835c9a8ad" targetNamespace="http://schemas.microsoft.com/office/2006/metadata/properties" ma:root="true" ma:fieldsID="c9338124cb3a2b0ee164c8909e26b30a" ns2:_="" ns3:_="">
    <xsd:import namespace="c2054961-9ca7-4b1d-a938-221454b1fa5d"/>
    <xsd:import namespace="0cb7bcbe-78d5-4388-a7ec-1f5835c9a8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054961-9ca7-4b1d-a938-221454b1f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fb58666-e629-4e5a-b780-b8dcc15b31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b7bcbe-78d5-4388-a7ec-1f5835c9a8a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77746a1-352d-456a-a06a-5a3c5d1f79ea}" ma:internalName="TaxCatchAll" ma:showField="CatchAllData" ma:web="0cb7bcbe-78d5-4388-a7ec-1f5835c9a8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b7bcbe-78d5-4388-a7ec-1f5835c9a8ad" xsi:nil="true"/>
    <lcf76f155ced4ddcb4097134ff3c332f xmlns="c2054961-9ca7-4b1d-a938-221454b1fa5d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B8615F-CE43-491D-9766-98428A8CFD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2054961-9ca7-4b1d-a938-221454b1fa5d"/>
    <ds:schemaRef ds:uri="0cb7bcbe-78d5-4388-a7ec-1f5835c9a8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6DDDC13-88EB-43CA-A73A-E14FDED7C7B2}">
  <ds:schemaRefs>
    <ds:schemaRef ds:uri="http://schemas.microsoft.com/office/2006/metadata/properties"/>
    <ds:schemaRef ds:uri="http://schemas.microsoft.com/office/infopath/2007/PartnerControls"/>
    <ds:schemaRef ds:uri="0cb7bcbe-78d5-4388-a7ec-1f5835c9a8ad"/>
    <ds:schemaRef ds:uri="c2054961-9ca7-4b1d-a938-221454b1fa5d"/>
  </ds:schemaRefs>
</ds:datastoreItem>
</file>

<file path=customXml/itemProps3.xml><?xml version="1.0" encoding="utf-8"?>
<ds:datastoreItem xmlns:ds="http://schemas.openxmlformats.org/officeDocument/2006/customXml" ds:itemID="{AB275428-CF5B-4D0C-93E1-278F3C97AE0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507</Words>
  <Application>Microsoft Office PowerPoint</Application>
  <PresentationFormat>Presentación en pantalla (4:3)</PresentationFormat>
  <Paragraphs>75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Times New Roman</vt:lpstr>
      <vt:lpstr>Calibri</vt:lpstr>
      <vt:lpstr>ITC Avant Garde W1G Bk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usuario</dc:creator>
  <cp:lastModifiedBy>Mari Carmen Sanchez Gallego Casilda</cp:lastModifiedBy>
  <cp:revision>3</cp:revision>
  <dcterms:created xsi:type="dcterms:W3CDTF">2018-11-20T08:59:49Z</dcterms:created>
  <dcterms:modified xsi:type="dcterms:W3CDTF">2025-05-16T08:20:02Z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r8>0</vt:r8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r8>0</vt:r8>
  </property>
  <property fmtid="{D5CDD505-2E9C-101B-9397-08002B2CF9AE}" pid="7" name="Notes">
    <vt:r8>0</vt:r8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r8>5</vt:r8>
  </property>
  <property fmtid="{D5CDD505-2E9C-101B-9397-08002B2CF9AE}" pid="12" name="ContentTypeId">
    <vt:lpwstr>0x010100A12CF62C539F3A4CAFFF5385648CD41C</vt:lpwstr>
  </property>
  <property fmtid="{D5CDD505-2E9C-101B-9397-08002B2CF9AE}" pid="13" name="Order">
    <vt:r8>3300</vt:r8>
  </property>
  <property fmtid="{D5CDD505-2E9C-101B-9397-08002B2CF9AE}" pid="14" name="MediaServiceImageTags">
    <vt:lpwstr/>
  </property>
</Properties>
</file>